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7" r:id="rId2"/>
    <p:sldId id="259" r:id="rId3"/>
    <p:sldId id="289" r:id="rId4"/>
    <p:sldId id="406" r:id="rId5"/>
    <p:sldId id="294" r:id="rId6"/>
    <p:sldId id="295" r:id="rId7"/>
    <p:sldId id="296" r:id="rId8"/>
    <p:sldId id="297" r:id="rId9"/>
    <p:sldId id="298" r:id="rId10"/>
    <p:sldId id="299" r:id="rId11"/>
    <p:sldId id="300" r:id="rId12"/>
    <p:sldId id="301" r:id="rId13"/>
    <p:sldId id="302" r:id="rId14"/>
    <p:sldId id="4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412"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413" r:id="rId61"/>
    <p:sldId id="385" r:id="rId62"/>
    <p:sldId id="386" r:id="rId63"/>
    <p:sldId id="387" r:id="rId64"/>
    <p:sldId id="388" r:id="rId65"/>
    <p:sldId id="389" r:id="rId66"/>
    <p:sldId id="414" r:id="rId67"/>
    <p:sldId id="393" r:id="rId68"/>
    <p:sldId id="395" r:id="rId69"/>
    <p:sldId id="396" r:id="rId70"/>
    <p:sldId id="397" r:id="rId71"/>
    <p:sldId id="398" r:id="rId72"/>
    <p:sldId id="399" r:id="rId73"/>
    <p:sldId id="400" r:id="rId74"/>
    <p:sldId id="401" r:id="rId75"/>
    <p:sldId id="415" r:id="rId76"/>
    <p:sldId id="405" r:id="rId7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4609" autoAdjust="0"/>
  </p:normalViewPr>
  <p:slideViewPr>
    <p:cSldViewPr>
      <p:cViewPr varScale="1">
        <p:scale>
          <a:sx n="72" d="100"/>
          <a:sy n="72" d="100"/>
        </p:scale>
        <p:origin x="-564" y="-96"/>
      </p:cViewPr>
      <p:guideLst>
        <p:guide orient="horz" pos="2160"/>
        <p:guide pos="2880"/>
      </p:guideLst>
    </p:cSldViewPr>
  </p:slideViewPr>
  <p:outlineViewPr>
    <p:cViewPr>
      <p:scale>
        <a:sx n="33" d="100"/>
        <a:sy n="33" d="100"/>
      </p:scale>
      <p:origin x="0" y="4650"/>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2016/5/27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56514"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charset="-122"/>
            </a:endParaRPr>
          </a:p>
        </p:txBody>
      </p:sp>
      <p:sp>
        <p:nvSpPr>
          <p:cNvPr id="1856515" name="Rectangle 3"/>
          <p:cNvSpPr>
            <a:spLocks noGrp="1" noChangeArrowheads="1"/>
          </p:cNvSpPr>
          <p:nvPr>
            <p:ph type="body" idx="4294967295"/>
          </p:nvPr>
        </p:nvSpPr>
        <p:spPr>
          <a:xfrm>
            <a:off x="538617" y="4389392"/>
            <a:ext cx="5780767" cy="3953575"/>
          </a:xfrm>
          <a:ln/>
          <a:extLst>
            <a:ext uri="{91240B29-F687-4F45-9708-019B960494DF}">
              <a14:hiddenLine xmlns:a14="http://schemas.microsoft.com/office/drawing/2010/main" w="1">
                <a:solidFill>
                  <a:schemeClr val="tx1"/>
                </a:solidFill>
                <a:miter lim="800000"/>
                <a:headEnd/>
                <a:tailEnd/>
              </a14:hiddenLine>
            </a:ext>
          </a:extLst>
        </p:spPr>
        <p:txBody>
          <a:bodyPr/>
          <a:lstStyle/>
          <a:p>
            <a:endParaRPr lang="zh-CN" altLang="zh-CN"/>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lstStyle/>
          <a:p>
            <a:pPr fontAlgn="base">
              <a:spcBef>
                <a:spcPct val="0"/>
              </a:spcBef>
              <a:spcAft>
                <a:spcPct val="0"/>
              </a:spcAft>
              <a:defRPr/>
            </a:pPr>
            <a:r>
              <a:rPr lang="en-US" altLang="zh-CN" sz="1400" b="1" dirty="0">
                <a:solidFill>
                  <a:srgbClr val="FFFFFF"/>
                </a:solidFill>
                <a:effectLst>
                  <a:outerShdw blurRad="38100" dist="38100" dir="2700000" algn="tl">
                    <a:srgbClr val="C0C0C0"/>
                  </a:outerShdw>
                </a:effectLst>
                <a:ea typeface="宋体" pitchFamily="2" charset="-122"/>
              </a:rPr>
              <a:t>      </a:t>
            </a: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8537EC3-6F22-4914-A7AF-B0D3195E1461}" type="slidenum">
              <a:rPr lang="en-US" altLang="zh-CN"/>
              <a:pPr/>
              <a:t>‹#›</a:t>
            </a:fld>
            <a:endParaRPr lang="en-US" altLang="zh-CN"/>
          </a:p>
        </p:txBody>
      </p:sp>
    </p:spTree>
    <p:extLst>
      <p:ext uri="{BB962C8B-B14F-4D97-AF65-F5344CB8AC3E}">
        <p14:creationId xmlns:p14="http://schemas.microsoft.com/office/powerpoint/2010/main" val="18991670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260350"/>
            <a:ext cx="6716712" cy="6429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79388" y="1196975"/>
            <a:ext cx="4038600" cy="4391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8172450" y="6237288"/>
            <a:ext cx="971550" cy="457200"/>
          </a:xfrm>
        </p:spPr>
        <p:txBody>
          <a:bodyPr/>
          <a:lstStyle>
            <a:lvl1pPr>
              <a:defRPr/>
            </a:lvl1pPr>
          </a:lstStyle>
          <a:p>
            <a:fld id="{D44AC0F8-0F56-4D11-B264-8E8A149AFD7C}" type="slidenum">
              <a:rPr lang="en-US" altLang="zh-CN"/>
              <a:pPr/>
              <a:t>‹#›</a:t>
            </a:fld>
            <a:endParaRPr lang="en-US" altLang="zh-CN"/>
          </a:p>
        </p:txBody>
      </p:sp>
    </p:spTree>
    <p:extLst>
      <p:ext uri="{BB962C8B-B14F-4D97-AF65-F5344CB8AC3E}">
        <p14:creationId xmlns:p14="http://schemas.microsoft.com/office/powerpoint/2010/main" val="103962297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6.jpeg"/><Relationship Id="rId4" Type="http://schemas.openxmlformats.org/officeDocument/2006/relationships/theme" Target="../theme/theme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5"/>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9"/>
            <a:srcRect/>
            <a:stretch>
              <a:fillRect/>
            </a:stretch>
          </a:blipFill>
          <a:ln w="9525">
            <a:solidFill>
              <a:schemeClr val="bg2"/>
            </a:solidFill>
            <a:miter lim="800000"/>
            <a:headEnd/>
            <a:tailEnd/>
          </a:ln>
        </p:spPr>
        <p:txBody>
          <a:bodyPr/>
          <a:lstStyle/>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10"/>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60.xml"/><Relationship Id="rId4" Type="http://schemas.openxmlformats.org/officeDocument/2006/relationships/slide" Target="slide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67.xml"/><Relationship Id="rId5" Type="http://schemas.openxmlformats.org/officeDocument/2006/relationships/slide" Target="slide60.xml"/><Relationship Id="rId4" Type="http://schemas.openxmlformats.org/officeDocument/2006/relationships/slide" Target="slide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60.xml"/><Relationship Id="rId4" Type="http://schemas.openxmlformats.org/officeDocument/2006/relationships/slide" Target="slide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60.xml"/><Relationship Id="rId4" Type="http://schemas.openxmlformats.org/officeDocument/2006/relationships/slide" Target="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44.xml"/><Relationship Id="rId4" Type="http://schemas.openxmlformats.org/officeDocument/2006/relationships/slide" Target="slid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audio" Target="file:///E:\E&#30424;&#22791;&#20221;\mp3\LONGER.mp3" TargetMode="External"/><Relationship Id="rId5" Type="http://schemas.openxmlformats.org/officeDocument/2006/relationships/image" Target="../media/image1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625351" y="3717032"/>
            <a:ext cx="68836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计算机软件系统</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3330" name="Rectangle 2"/>
          <p:cNvSpPr>
            <a:spLocks noGrp="1" noChangeArrowheads="1"/>
          </p:cNvSpPr>
          <p:nvPr>
            <p:ph type="title"/>
          </p:nvPr>
        </p:nvSpPr>
        <p:spPr>
          <a:xfrm>
            <a:off x="1331913" y="0"/>
            <a:ext cx="5903912" cy="7858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000" b="0">
                <a:effectLst>
                  <a:outerShdw blurRad="38100" dist="38100" dir="2700000" algn="tl">
                    <a:srgbClr val="C0C0C0"/>
                  </a:outerShdw>
                </a:effectLst>
                <a:latin typeface="华文琥珀" pitchFamily="2" charset="-122"/>
              </a:rPr>
              <a:t>概述</a:t>
            </a:r>
          </a:p>
        </p:txBody>
      </p:sp>
      <p:sp>
        <p:nvSpPr>
          <p:cNvPr id="1763331" name="Rectangle 3"/>
          <p:cNvSpPr>
            <a:spLocks noGrp="1" noChangeArrowheads="1"/>
          </p:cNvSpPr>
          <p:nvPr>
            <p:ph type="body" sz="half" idx="1"/>
          </p:nvPr>
        </p:nvSpPr>
        <p:spPr>
          <a:xfrm>
            <a:off x="0" y="1054100"/>
            <a:ext cx="9142413" cy="5803900"/>
          </a:xfrm>
          <a:solidFill>
            <a:schemeClr val="bg1"/>
          </a:solidFill>
          <a:ln/>
        </p:spPr>
        <p:txBody>
          <a:bodyPr lIns="92075" tIns="46038" rIns="92075" bIns="46038"/>
          <a:lstStyle/>
          <a:p>
            <a:pPr>
              <a:lnSpc>
                <a:spcPct val="90000"/>
              </a:lnSpc>
              <a:buFont typeface="Marlett" pitchFamily="2" charset="2"/>
              <a:buNone/>
            </a:pPr>
            <a:r>
              <a:rPr lang="en-US" altLang="zh-CN" sz="2200" b="1">
                <a:solidFill>
                  <a:schemeClr val="bg1"/>
                </a:solidFill>
                <a:effectLst>
                  <a:outerShdw blurRad="38100" dist="38100" dir="2700000" algn="tl">
                    <a:srgbClr val="C0C0C0"/>
                  </a:outerShdw>
                </a:effectLst>
                <a:latin typeface="楷体_GB2312" pitchFamily="49" charset="-122"/>
                <a:ea typeface="楷体_GB2312" pitchFamily="49" charset="-122"/>
              </a:rPr>
              <a:t>  </a:t>
            </a:r>
          </a:p>
        </p:txBody>
      </p:sp>
      <p:grpSp>
        <p:nvGrpSpPr>
          <p:cNvPr id="1763332" name="Group 4"/>
          <p:cNvGrpSpPr>
            <a:grpSpLocks/>
          </p:cNvGrpSpPr>
          <p:nvPr/>
        </p:nvGrpSpPr>
        <p:grpSpPr bwMode="auto">
          <a:xfrm>
            <a:off x="179388" y="1052513"/>
            <a:ext cx="8785225" cy="5562600"/>
            <a:chOff x="0" y="816"/>
            <a:chExt cx="5760" cy="3504"/>
          </a:xfrm>
        </p:grpSpPr>
        <p:sp>
          <p:nvSpPr>
            <p:cNvPr id="1763333" name="Oval 5"/>
            <p:cNvSpPr>
              <a:spLocks noChangeArrowheads="1"/>
            </p:cNvSpPr>
            <p:nvPr/>
          </p:nvSpPr>
          <p:spPr bwMode="auto">
            <a:xfrm>
              <a:off x="0" y="816"/>
              <a:ext cx="5760" cy="3504"/>
            </a:xfrm>
            <a:prstGeom prst="ellipse">
              <a:avLst/>
            </a:prstGeom>
            <a:solidFill>
              <a:srgbClr val="FF99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3334" name="Oval 6"/>
            <p:cNvSpPr>
              <a:spLocks noChangeArrowheads="1"/>
            </p:cNvSpPr>
            <p:nvPr/>
          </p:nvSpPr>
          <p:spPr bwMode="auto">
            <a:xfrm>
              <a:off x="521" y="981"/>
              <a:ext cx="4704" cy="3264"/>
            </a:xfrm>
            <a:prstGeom prst="ellipse">
              <a:avLst/>
            </a:prstGeom>
            <a:solidFill>
              <a:srgbClr val="FF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3335" name="Oval 7"/>
            <p:cNvSpPr>
              <a:spLocks noChangeArrowheads="1"/>
            </p:cNvSpPr>
            <p:nvPr/>
          </p:nvSpPr>
          <p:spPr bwMode="auto">
            <a:xfrm>
              <a:off x="1202" y="1389"/>
              <a:ext cx="3408" cy="26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3336" name="Oval 8"/>
            <p:cNvSpPr>
              <a:spLocks noChangeArrowheads="1"/>
            </p:cNvSpPr>
            <p:nvPr/>
          </p:nvSpPr>
          <p:spPr bwMode="auto">
            <a:xfrm>
              <a:off x="1746" y="1570"/>
              <a:ext cx="2400" cy="2064"/>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3337" name="Text Box 9"/>
            <p:cNvSpPr txBox="1">
              <a:spLocks noChangeArrowheads="1"/>
            </p:cNvSpPr>
            <p:nvPr/>
          </p:nvSpPr>
          <p:spPr bwMode="auto">
            <a:xfrm>
              <a:off x="2472" y="2069"/>
              <a:ext cx="100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6000">
                  <a:solidFill>
                    <a:schemeClr val="bg1"/>
                  </a:solidFill>
                  <a:effectLst>
                    <a:outerShdw blurRad="38100" dist="38100" dir="2700000" algn="tl">
                      <a:srgbClr val="C0C0C0"/>
                    </a:outerShdw>
                  </a:effectLst>
                  <a:latin typeface="隶书" pitchFamily="49" charset="-122"/>
                  <a:ea typeface="隶书" pitchFamily="49" charset="-122"/>
                </a:rPr>
                <a:t>CPU</a:t>
              </a:r>
              <a:endParaRPr kumimoji="1" lang="en-US" altLang="zh-CN" sz="4800" b="0" i="1">
                <a:solidFill>
                  <a:schemeClr val="bg1"/>
                </a:solidFill>
                <a:latin typeface="隶书" pitchFamily="49" charset="-122"/>
                <a:ea typeface="隶书" pitchFamily="49" charset="-122"/>
              </a:endParaRPr>
            </a:p>
          </p:txBody>
        </p:sp>
        <p:sp>
          <p:nvSpPr>
            <p:cNvPr id="1763338" name="Text Box 10"/>
            <p:cNvSpPr txBox="1">
              <a:spLocks noChangeArrowheads="1"/>
            </p:cNvSpPr>
            <p:nvPr/>
          </p:nvSpPr>
          <p:spPr bwMode="auto">
            <a:xfrm>
              <a:off x="2290" y="1661"/>
              <a:ext cx="134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400">
                  <a:solidFill>
                    <a:schemeClr val="bg1"/>
                  </a:solidFill>
                  <a:effectLst>
                    <a:outerShdw blurRad="38100" dist="38100" dir="2700000" algn="tl">
                      <a:srgbClr val="C0C0C0"/>
                    </a:outerShdw>
                  </a:effectLst>
                  <a:ea typeface="隶书" pitchFamily="49" charset="-122"/>
                </a:rPr>
                <a:t>存储器</a:t>
              </a:r>
              <a:endParaRPr kumimoji="1" lang="zh-CN" altLang="en-US" sz="4800" b="0" i="1">
                <a:solidFill>
                  <a:schemeClr val="bg1"/>
                </a:solidFill>
              </a:endParaRPr>
            </a:p>
          </p:txBody>
        </p:sp>
        <p:sp>
          <p:nvSpPr>
            <p:cNvPr id="1763339" name="Text Box 11"/>
            <p:cNvSpPr txBox="1">
              <a:spLocks noChangeArrowheads="1"/>
            </p:cNvSpPr>
            <p:nvPr/>
          </p:nvSpPr>
          <p:spPr bwMode="auto">
            <a:xfrm>
              <a:off x="2154" y="2704"/>
              <a:ext cx="192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sz="3600">
                  <a:solidFill>
                    <a:schemeClr val="bg1"/>
                  </a:solidFill>
                  <a:effectLst>
                    <a:outerShdw blurRad="38100" dist="38100" dir="2700000" algn="tl">
                      <a:srgbClr val="C0C0C0"/>
                    </a:outerShdw>
                  </a:effectLst>
                  <a:ea typeface="隶书" pitchFamily="49" charset="-122"/>
                </a:rPr>
                <a:t>输入输出接口  及设备</a:t>
              </a:r>
              <a:endParaRPr kumimoji="1" lang="zh-CN" altLang="en-US" sz="3600" b="0" i="1">
                <a:solidFill>
                  <a:schemeClr val="bg1"/>
                </a:solidFill>
              </a:endParaRPr>
            </a:p>
          </p:txBody>
        </p:sp>
        <p:sp>
          <p:nvSpPr>
            <p:cNvPr id="1763340" name="Text Box 12"/>
            <p:cNvSpPr txBox="1">
              <a:spLocks noChangeArrowheads="1"/>
            </p:cNvSpPr>
            <p:nvPr/>
          </p:nvSpPr>
          <p:spPr bwMode="auto">
            <a:xfrm>
              <a:off x="1837" y="2251"/>
              <a:ext cx="52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FF0066"/>
                  </a:solidFill>
                  <a:ea typeface="黑体" pitchFamily="2" charset="-122"/>
                </a:rPr>
                <a:t>裸</a:t>
              </a:r>
              <a:endParaRPr kumimoji="1" lang="zh-CN" altLang="en-US" sz="4800" b="0" i="1">
                <a:solidFill>
                  <a:srgbClr val="FFFF66"/>
                </a:solidFill>
              </a:endParaRPr>
            </a:p>
          </p:txBody>
        </p:sp>
        <p:sp>
          <p:nvSpPr>
            <p:cNvPr id="1763341" name="Text Box 13"/>
            <p:cNvSpPr txBox="1">
              <a:spLocks noChangeArrowheads="1"/>
            </p:cNvSpPr>
            <p:nvPr/>
          </p:nvSpPr>
          <p:spPr bwMode="auto">
            <a:xfrm>
              <a:off x="3470" y="2205"/>
              <a:ext cx="52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FF0066"/>
                  </a:solidFill>
                  <a:ea typeface="黑体" pitchFamily="2" charset="-122"/>
                </a:rPr>
                <a:t>机</a:t>
              </a:r>
              <a:endParaRPr kumimoji="1" lang="zh-CN" altLang="en-US" sz="4800" b="0" i="1">
                <a:solidFill>
                  <a:srgbClr val="FFFF66"/>
                </a:solidFill>
              </a:endParaRPr>
            </a:p>
          </p:txBody>
        </p:sp>
        <p:sp>
          <p:nvSpPr>
            <p:cNvPr id="1763342" name="Text Box 14"/>
            <p:cNvSpPr txBox="1">
              <a:spLocks noChangeArrowheads="1"/>
            </p:cNvSpPr>
            <p:nvPr/>
          </p:nvSpPr>
          <p:spPr bwMode="auto">
            <a:xfrm>
              <a:off x="1247" y="2251"/>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800000"/>
                  </a:solidFill>
                  <a:ea typeface="隶书" pitchFamily="49" charset="-122"/>
                </a:rPr>
                <a:t>操作</a:t>
              </a:r>
              <a:endParaRPr kumimoji="1" lang="zh-CN" altLang="en-US" sz="4800" b="0" i="1">
                <a:solidFill>
                  <a:srgbClr val="FFFF66"/>
                </a:solidFill>
              </a:endParaRPr>
            </a:p>
          </p:txBody>
        </p:sp>
        <p:sp>
          <p:nvSpPr>
            <p:cNvPr id="1763343" name="Text Box 15"/>
            <p:cNvSpPr txBox="1">
              <a:spLocks noChangeArrowheads="1"/>
            </p:cNvSpPr>
            <p:nvPr/>
          </p:nvSpPr>
          <p:spPr bwMode="auto">
            <a:xfrm>
              <a:off x="4059" y="2115"/>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800000"/>
                  </a:solidFill>
                  <a:ea typeface="隶书" pitchFamily="49" charset="-122"/>
                </a:rPr>
                <a:t>系统</a:t>
              </a:r>
              <a:endParaRPr kumimoji="1" lang="zh-CN" altLang="en-US" sz="4800">
                <a:solidFill>
                  <a:srgbClr val="FF0066"/>
                </a:solidFill>
                <a:ea typeface="黑体" pitchFamily="2" charset="-122"/>
              </a:endParaRPr>
            </a:p>
          </p:txBody>
        </p:sp>
        <p:sp>
          <p:nvSpPr>
            <p:cNvPr id="1763344" name="Text Box 16"/>
            <p:cNvSpPr txBox="1">
              <a:spLocks noChangeArrowheads="1"/>
            </p:cNvSpPr>
            <p:nvPr/>
          </p:nvSpPr>
          <p:spPr bwMode="auto">
            <a:xfrm>
              <a:off x="839" y="1706"/>
              <a:ext cx="480" cy="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lnSpc>
                  <a:spcPct val="6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程</a:t>
              </a:r>
            </a:p>
            <a:p>
              <a:pPr eaLnBrk="0" hangingPunct="0">
                <a:lnSpc>
                  <a:spcPct val="2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序</a:t>
              </a:r>
            </a:p>
            <a:p>
              <a:pPr eaLnBrk="0" hangingPunct="0">
                <a:lnSpc>
                  <a:spcPct val="2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设</a:t>
              </a:r>
            </a:p>
            <a:p>
              <a:pPr eaLnBrk="0" hangingPunct="0">
                <a:lnSpc>
                  <a:spcPct val="2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计</a:t>
              </a:r>
            </a:p>
            <a:p>
              <a:pPr eaLnBrk="0" hangingPunct="0">
                <a:lnSpc>
                  <a:spcPct val="2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语</a:t>
              </a:r>
            </a:p>
            <a:p>
              <a:pPr eaLnBrk="0" hangingPunct="0">
                <a:lnSpc>
                  <a:spcPct val="2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言</a:t>
              </a:r>
              <a:endParaRPr kumimoji="1" lang="zh-CN" altLang="en-US" sz="4000" b="0" i="1">
                <a:solidFill>
                  <a:srgbClr val="800000"/>
                </a:solidFill>
              </a:endParaRPr>
            </a:p>
          </p:txBody>
        </p:sp>
        <p:sp>
          <p:nvSpPr>
            <p:cNvPr id="1763345" name="Text Box 17"/>
            <p:cNvSpPr txBox="1">
              <a:spLocks noChangeArrowheads="1"/>
            </p:cNvSpPr>
            <p:nvPr/>
          </p:nvSpPr>
          <p:spPr bwMode="auto">
            <a:xfrm>
              <a:off x="4604" y="1842"/>
              <a:ext cx="48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lnSpc>
                  <a:spcPct val="60000"/>
                </a:lnSpc>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语言处理程序</a:t>
              </a:r>
              <a:endParaRPr kumimoji="1" lang="zh-CN" altLang="en-US" sz="4000" b="0" i="1">
                <a:solidFill>
                  <a:srgbClr val="800000"/>
                </a:solidFill>
              </a:endParaRPr>
            </a:p>
          </p:txBody>
        </p:sp>
        <p:sp>
          <p:nvSpPr>
            <p:cNvPr id="1763346" name="Text Box 18"/>
            <p:cNvSpPr txBox="1">
              <a:spLocks noChangeArrowheads="1"/>
            </p:cNvSpPr>
            <p:nvPr/>
          </p:nvSpPr>
          <p:spPr bwMode="auto">
            <a:xfrm>
              <a:off x="2109" y="1026"/>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000">
                  <a:solidFill>
                    <a:srgbClr val="800000"/>
                  </a:solidFill>
                  <a:effectLst>
                    <a:outerShdw blurRad="38100" dist="38100" dir="2700000" algn="tl">
                      <a:srgbClr val="C0C0C0"/>
                    </a:outerShdw>
                  </a:effectLst>
                  <a:ea typeface="隶书" pitchFamily="49" charset="-122"/>
                </a:rPr>
                <a:t>支持软件</a:t>
              </a:r>
              <a:endParaRPr kumimoji="1" lang="zh-CN" altLang="en-US" sz="4800" b="0" i="1">
                <a:solidFill>
                  <a:schemeClr val="accent2"/>
                </a:solidFill>
              </a:endParaRPr>
            </a:p>
          </p:txBody>
        </p:sp>
        <p:sp>
          <p:nvSpPr>
            <p:cNvPr id="1763347" name="Text Box 19"/>
            <p:cNvSpPr txBox="1">
              <a:spLocks noChangeArrowheads="1"/>
            </p:cNvSpPr>
            <p:nvPr/>
          </p:nvSpPr>
          <p:spPr bwMode="auto">
            <a:xfrm>
              <a:off x="0" y="2069"/>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800000"/>
                  </a:solidFill>
                  <a:ea typeface="隶书" pitchFamily="49" charset="-122"/>
                </a:rPr>
                <a:t>应用</a:t>
              </a:r>
              <a:endParaRPr kumimoji="1" lang="zh-CN" altLang="en-US" sz="4800" b="0" i="1">
                <a:solidFill>
                  <a:srgbClr val="FFFF66"/>
                </a:solidFill>
              </a:endParaRPr>
            </a:p>
          </p:txBody>
        </p:sp>
        <p:sp>
          <p:nvSpPr>
            <p:cNvPr id="1763348" name="Text Box 20"/>
            <p:cNvSpPr txBox="1">
              <a:spLocks noChangeArrowheads="1"/>
            </p:cNvSpPr>
            <p:nvPr/>
          </p:nvSpPr>
          <p:spPr bwMode="auto">
            <a:xfrm>
              <a:off x="5232" y="1842"/>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800000"/>
                  </a:solidFill>
                  <a:ea typeface="隶书" pitchFamily="49" charset="-122"/>
                </a:rPr>
                <a:t>软件</a:t>
              </a:r>
              <a:endParaRPr kumimoji="1" lang="zh-CN" altLang="en-US" sz="4800" b="0" i="1">
                <a:solidFill>
                  <a:srgbClr val="FFFF66"/>
                </a:solidFill>
              </a:endParaRPr>
            </a:p>
          </p:txBody>
        </p:sp>
        <p:sp>
          <p:nvSpPr>
            <p:cNvPr id="1763349" name="Text Box 21"/>
            <p:cNvSpPr txBox="1">
              <a:spLocks noChangeArrowheads="1"/>
            </p:cNvSpPr>
            <p:nvPr/>
          </p:nvSpPr>
          <p:spPr bwMode="auto">
            <a:xfrm>
              <a:off x="2109" y="3612"/>
              <a:ext cx="18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tx2"/>
                  </a:solidFill>
                  <a:effectLst>
                    <a:outerShdw blurRad="38100" dist="38100" dir="2700000" algn="tl">
                      <a:srgbClr val="C0C0C0"/>
                    </a:outerShdw>
                  </a:effectLst>
                  <a:ea typeface="华文隶书" pitchFamily="2" charset="-122"/>
                </a:rPr>
                <a:t>系统软件</a:t>
              </a:r>
            </a:p>
          </p:txBody>
        </p:sp>
      </p:grpSp>
    </p:spTree>
    <p:extLst>
      <p:ext uri="{BB962C8B-B14F-4D97-AF65-F5344CB8AC3E}">
        <p14:creationId xmlns:p14="http://schemas.microsoft.com/office/powerpoint/2010/main" val="560620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63332"/>
                                        </p:tgtEl>
                                        <p:attrNameLst>
                                          <p:attrName>style.visibility</p:attrName>
                                        </p:attrNameLst>
                                      </p:cBhvr>
                                      <p:to>
                                        <p:strVal val="visible"/>
                                      </p:to>
                                    </p:set>
                                    <p:anim calcmode="lin" valueType="num">
                                      <p:cBhvr>
                                        <p:cTn id="7" dur="1000" fill="hold"/>
                                        <p:tgtEl>
                                          <p:spTgt spid="1763332"/>
                                        </p:tgtEl>
                                        <p:attrNameLst>
                                          <p:attrName>ppt_w</p:attrName>
                                        </p:attrNameLst>
                                      </p:cBhvr>
                                      <p:tavLst>
                                        <p:tav tm="0">
                                          <p:val>
                                            <p:fltVal val="0"/>
                                          </p:val>
                                        </p:tav>
                                        <p:tav tm="100000">
                                          <p:val>
                                            <p:strVal val="#ppt_w"/>
                                          </p:val>
                                        </p:tav>
                                      </p:tavLst>
                                    </p:anim>
                                    <p:anim calcmode="lin" valueType="num">
                                      <p:cBhvr>
                                        <p:cTn id="8" dur="1000" fill="hold"/>
                                        <p:tgtEl>
                                          <p:spTgt spid="1763332"/>
                                        </p:tgtEl>
                                        <p:attrNameLst>
                                          <p:attrName>ppt_h</p:attrName>
                                        </p:attrNameLst>
                                      </p:cBhvr>
                                      <p:tavLst>
                                        <p:tav tm="0">
                                          <p:val>
                                            <p:fltVal val="0"/>
                                          </p:val>
                                        </p:tav>
                                        <p:tav tm="100000">
                                          <p:val>
                                            <p:strVal val="#ppt_h"/>
                                          </p:val>
                                        </p:tav>
                                      </p:tavLst>
                                    </p:anim>
                                    <p:anim calcmode="lin" valueType="num">
                                      <p:cBhvr>
                                        <p:cTn id="9" dur="1000" fill="hold"/>
                                        <p:tgtEl>
                                          <p:spTgt spid="17633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633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4354" name="Rectangle 2"/>
          <p:cNvSpPr>
            <a:spLocks noGrp="1" noChangeArrowheads="1"/>
          </p:cNvSpPr>
          <p:nvPr>
            <p:ph type="title"/>
          </p:nvPr>
        </p:nvSpPr>
        <p:spPr>
          <a:xfrm>
            <a:off x="1908175" y="0"/>
            <a:ext cx="5434013" cy="836613"/>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latin typeface="华文琥珀" pitchFamily="2" charset="-122"/>
              </a:rPr>
              <a:t>系统软件</a:t>
            </a:r>
          </a:p>
        </p:txBody>
      </p:sp>
      <p:sp>
        <p:nvSpPr>
          <p:cNvPr id="1764355" name="Rectangle 3"/>
          <p:cNvSpPr>
            <a:spLocks noGrp="1" noChangeArrowheads="1"/>
          </p:cNvSpPr>
          <p:nvPr>
            <p:ph type="body" sz="half" idx="1"/>
          </p:nvPr>
        </p:nvSpPr>
        <p:spPr>
          <a:xfrm>
            <a:off x="395288" y="1268413"/>
            <a:ext cx="8064500" cy="4465637"/>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110000"/>
              </a:lnSpc>
              <a:buFont typeface="Marlett" pitchFamily="2" charset="2"/>
              <a:buNone/>
            </a:pPr>
            <a:r>
              <a:rPr lang="en-US" altLang="zh-CN" sz="2600" b="1" dirty="0">
                <a:latin typeface="楷体_GB2312" pitchFamily="49" charset="-122"/>
                <a:ea typeface="楷体_GB2312" pitchFamily="49" charset="-122"/>
              </a:rPr>
              <a:t>       </a:t>
            </a:r>
            <a:r>
              <a:rPr lang="zh-CN" altLang="en-US" sz="2600" b="1" dirty="0">
                <a:solidFill>
                  <a:srgbClr val="FF0000"/>
                </a:solidFill>
                <a:latin typeface="楷体_GB2312" pitchFamily="49" charset="-122"/>
                <a:ea typeface="楷体_GB2312" pitchFamily="49" charset="-122"/>
              </a:rPr>
              <a:t>系统软件</a:t>
            </a:r>
            <a:r>
              <a:rPr lang="zh-CN" altLang="en-US" sz="2600" b="1" dirty="0">
                <a:latin typeface="楷体_GB2312" pitchFamily="49" charset="-122"/>
                <a:ea typeface="楷体_GB2312" pitchFamily="49" charset="-122"/>
              </a:rPr>
              <a:t>是管理、控制和维护计算机的各种软件。系统软件面向机器本身，它指挥和控制计算机的工作过程，支持应用软件的运行，提供用户使用计算机的方便界面，并提供通用的服务。系统软件的特点是通用性和基础性。</a:t>
            </a:r>
          </a:p>
          <a:p>
            <a:pPr>
              <a:lnSpc>
                <a:spcPct val="110000"/>
              </a:lnSpc>
              <a:buFont typeface="Wingdings" pitchFamily="2" charset="2"/>
              <a:buNone/>
            </a:pPr>
            <a:r>
              <a:rPr lang="zh-CN" altLang="en-US" sz="2600" b="1" dirty="0">
                <a:latin typeface="楷体_GB2312" pitchFamily="49" charset="-122"/>
                <a:ea typeface="楷体_GB2312" pitchFamily="49" charset="-122"/>
              </a:rPr>
              <a:t>       </a:t>
            </a:r>
            <a:r>
              <a:rPr lang="zh-CN" altLang="en-US" sz="2600" b="1" dirty="0">
                <a:solidFill>
                  <a:srgbClr val="FF0000"/>
                </a:solidFill>
                <a:latin typeface="楷体_GB2312" pitchFamily="49" charset="-122"/>
                <a:ea typeface="楷体_GB2312" pitchFamily="49" charset="-122"/>
              </a:rPr>
              <a:t>操作系统（</a:t>
            </a:r>
            <a:r>
              <a:rPr lang="en-US" altLang="zh-CN" sz="2600" b="1" dirty="0">
                <a:solidFill>
                  <a:srgbClr val="FF0000"/>
                </a:solidFill>
                <a:latin typeface="楷体_GB2312" pitchFamily="49" charset="-122"/>
                <a:ea typeface="楷体_GB2312" pitchFamily="49" charset="-122"/>
              </a:rPr>
              <a:t>OS</a:t>
            </a:r>
            <a:r>
              <a:rPr lang="zh-CN" altLang="en-US" sz="2600" b="1" dirty="0">
                <a:solidFill>
                  <a:srgbClr val="FF0000"/>
                </a:solidFill>
                <a:latin typeface="楷体_GB2312" pitchFamily="49" charset="-122"/>
                <a:ea typeface="楷体_GB2312" pitchFamily="49" charset="-122"/>
              </a:rPr>
              <a:t>）</a:t>
            </a:r>
            <a:r>
              <a:rPr lang="zh-CN" altLang="en-US" sz="2600" b="1" dirty="0">
                <a:latin typeface="楷体_GB2312" pitchFamily="49" charset="-122"/>
                <a:ea typeface="楷体_GB2312" pitchFamily="49" charset="-122"/>
              </a:rPr>
              <a:t>：是管理和控制计算机的软件核心。其任务是管理计算机的各种资源，合理组织计算机的工作流程。</a:t>
            </a:r>
            <a:r>
              <a:rPr lang="en-US" altLang="zh-CN" sz="2600" b="1" dirty="0">
                <a:latin typeface="楷体_GB2312" pitchFamily="49" charset="-122"/>
                <a:ea typeface="楷体_GB2312" pitchFamily="49" charset="-122"/>
              </a:rPr>
              <a:t>OS</a:t>
            </a:r>
            <a:r>
              <a:rPr lang="zh-CN" altLang="en-US" sz="2600" b="1" dirty="0">
                <a:latin typeface="楷体_GB2312" pitchFamily="49" charset="-122"/>
                <a:ea typeface="楷体_GB2312" pitchFamily="49" charset="-122"/>
              </a:rPr>
              <a:t>是用户与计算机的接口界面、中间媒介。</a:t>
            </a:r>
            <a:endParaRPr lang="zh-CN" altLang="en-US" sz="2600" b="1" dirty="0">
              <a:solidFill>
                <a:srgbClr val="FFFF00"/>
              </a:solidFill>
              <a:latin typeface="楷体_GB2312" pitchFamily="49" charset="-122"/>
              <a:ea typeface="楷体_GB2312" pitchFamily="49" charset="-122"/>
            </a:endParaRPr>
          </a:p>
        </p:txBody>
      </p:sp>
    </p:spTree>
    <p:extLst>
      <p:ext uri="{BB962C8B-B14F-4D97-AF65-F5344CB8AC3E}">
        <p14:creationId xmlns:p14="http://schemas.microsoft.com/office/powerpoint/2010/main" val="21955996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64355">
                                            <p:txEl>
                                              <p:pRg st="0" end="0"/>
                                            </p:txEl>
                                          </p:spTgt>
                                        </p:tgtEl>
                                        <p:attrNameLst>
                                          <p:attrName>style.visibility</p:attrName>
                                        </p:attrNameLst>
                                      </p:cBhvr>
                                      <p:to>
                                        <p:strVal val="visible"/>
                                      </p:to>
                                    </p:set>
                                    <p:anim calcmode="lin" valueType="num">
                                      <p:cBhvr additive="base">
                                        <p:cTn id="7" dur="500" fill="hold"/>
                                        <p:tgtEl>
                                          <p:spTgt spid="1764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435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764355">
                                            <p:txEl>
                                              <p:pRg st="1" end="1"/>
                                            </p:txEl>
                                          </p:spTgt>
                                        </p:tgtEl>
                                        <p:attrNameLst>
                                          <p:attrName>style.visibility</p:attrName>
                                        </p:attrNameLst>
                                      </p:cBhvr>
                                      <p:to>
                                        <p:strVal val="visible"/>
                                      </p:to>
                                    </p:set>
                                    <p:anim calcmode="lin" valueType="num">
                                      <p:cBhvr additive="base">
                                        <p:cTn id="12" dur="500" fill="hold"/>
                                        <p:tgtEl>
                                          <p:spTgt spid="176435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643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5378" name="Rectangle 2"/>
          <p:cNvSpPr>
            <a:spLocks noGrp="1" noChangeArrowheads="1"/>
          </p:cNvSpPr>
          <p:nvPr>
            <p:ph type="title"/>
          </p:nvPr>
        </p:nvSpPr>
        <p:spPr>
          <a:xfrm>
            <a:off x="1979613" y="0"/>
            <a:ext cx="5505450" cy="9080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nchor="ctr"/>
          <a:lstStyle/>
          <a:p>
            <a:r>
              <a:rPr lang="zh-CN" altLang="en-US" sz="3600" b="0" dirty="0">
                <a:latin typeface="华文琥珀" pitchFamily="2" charset="-122"/>
              </a:rPr>
              <a:t>什么是软件</a:t>
            </a:r>
            <a:r>
              <a:rPr lang="en-US" altLang="zh-CN" sz="2000" b="0" dirty="0">
                <a:effectLst>
                  <a:outerShdw blurRad="38100" dist="38100" dir="2700000" algn="tl">
                    <a:srgbClr val="C0C0C0"/>
                  </a:outerShdw>
                </a:effectLst>
                <a:latin typeface="Arial"/>
              </a:rPr>
              <a:t>——</a:t>
            </a:r>
            <a:r>
              <a:rPr lang="zh-CN" altLang="en-US" sz="2400" b="0" dirty="0">
                <a:effectLst>
                  <a:outerShdw blurRad="38100" dist="38100" dir="2700000" algn="tl">
                    <a:srgbClr val="C0C0C0"/>
                  </a:outerShdw>
                </a:effectLst>
                <a:latin typeface="华文琥珀" pitchFamily="2" charset="-122"/>
              </a:rPr>
              <a:t>系统软件</a:t>
            </a:r>
          </a:p>
        </p:txBody>
      </p:sp>
      <p:sp>
        <p:nvSpPr>
          <p:cNvPr id="1765379" name="Rectangle 3"/>
          <p:cNvSpPr>
            <a:spLocks noGrp="1" noChangeArrowheads="1"/>
          </p:cNvSpPr>
          <p:nvPr>
            <p:ph type="body" sz="half" idx="1"/>
          </p:nvPr>
        </p:nvSpPr>
        <p:spPr>
          <a:xfrm>
            <a:off x="468313" y="1268413"/>
            <a:ext cx="8170862" cy="453548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lstStyle/>
          <a:p>
            <a:pPr>
              <a:lnSpc>
                <a:spcPct val="90000"/>
              </a:lnSpc>
            </a:pPr>
            <a:r>
              <a:rPr lang="zh-CN" altLang="en-US" sz="2600" b="1" dirty="0">
                <a:latin typeface="楷体_GB2312" pitchFamily="49" charset="-122"/>
                <a:ea typeface="楷体_GB2312" pitchFamily="49" charset="-122"/>
              </a:rPr>
              <a:t>语言处理程序：将用汇编语言和高级语言等机器不可直接识别的语言编写的程序翻译成机器语言程序。</a:t>
            </a:r>
          </a:p>
          <a:p>
            <a:pPr>
              <a:lnSpc>
                <a:spcPct val="90000"/>
              </a:lnSpc>
            </a:pPr>
            <a:r>
              <a:rPr lang="zh-CN" altLang="en-US" sz="2600" b="1" dirty="0">
                <a:latin typeface="楷体_GB2312" pitchFamily="49" charset="-122"/>
                <a:ea typeface="楷体_GB2312" pitchFamily="49" charset="-122"/>
              </a:rPr>
              <a:t>语言处理程序分为三类</a:t>
            </a:r>
          </a:p>
          <a:p>
            <a:pPr lvl="1">
              <a:lnSpc>
                <a:spcPct val="90000"/>
              </a:lnSpc>
            </a:pPr>
            <a:r>
              <a:rPr lang="zh-CN" altLang="en-US" sz="2200" b="1" dirty="0">
                <a:solidFill>
                  <a:srgbClr val="FF0000"/>
                </a:solidFill>
                <a:latin typeface="楷体_GB2312" pitchFamily="49" charset="-122"/>
              </a:rPr>
              <a:t>汇编程序</a:t>
            </a:r>
            <a:r>
              <a:rPr lang="en-US" altLang="zh-CN" sz="2200" b="1" dirty="0">
                <a:latin typeface="楷体_GB2312" pitchFamily="49" charset="-122"/>
              </a:rPr>
              <a:t>--</a:t>
            </a:r>
            <a:r>
              <a:rPr lang="zh-CN" altLang="en-US" sz="2200" b="1" dirty="0">
                <a:latin typeface="楷体_GB2312" pitchFamily="49" charset="-122"/>
              </a:rPr>
              <a:t>将用汇编语言编写的程序翻译成机器语言程序。翻译的过程称为</a:t>
            </a:r>
            <a:r>
              <a:rPr lang="zh-CN" altLang="en-US" sz="2200" b="1" dirty="0">
                <a:latin typeface="Arial"/>
              </a:rPr>
              <a:t>“</a:t>
            </a:r>
            <a:r>
              <a:rPr lang="zh-CN" altLang="en-US" sz="2200" b="1" dirty="0">
                <a:latin typeface="楷体_GB2312" pitchFamily="49" charset="-122"/>
              </a:rPr>
              <a:t>汇编</a:t>
            </a:r>
            <a:r>
              <a:rPr lang="zh-CN" altLang="en-US" sz="2200" b="1" dirty="0">
                <a:latin typeface="Arial"/>
              </a:rPr>
              <a:t>”</a:t>
            </a:r>
            <a:r>
              <a:rPr lang="zh-CN" altLang="en-US" sz="2200" b="1" dirty="0">
                <a:latin typeface="楷体_GB2312" pitchFamily="49" charset="-122"/>
              </a:rPr>
              <a:t>。</a:t>
            </a:r>
          </a:p>
          <a:p>
            <a:pPr lvl="1">
              <a:lnSpc>
                <a:spcPct val="90000"/>
              </a:lnSpc>
            </a:pPr>
            <a:r>
              <a:rPr lang="zh-CN" altLang="en-US" sz="2200" b="1" dirty="0">
                <a:solidFill>
                  <a:srgbClr val="FF0000"/>
                </a:solidFill>
                <a:latin typeface="楷体_GB2312" pitchFamily="49" charset="-122"/>
              </a:rPr>
              <a:t>编译程序</a:t>
            </a:r>
            <a:r>
              <a:rPr lang="en-US" altLang="zh-CN" sz="2200" b="1" dirty="0">
                <a:latin typeface="楷体_GB2312" pitchFamily="49" charset="-122"/>
              </a:rPr>
              <a:t>--</a:t>
            </a:r>
            <a:r>
              <a:rPr lang="zh-CN" altLang="en-US" sz="2200" b="1" dirty="0">
                <a:latin typeface="楷体_GB2312" pitchFamily="49" charset="-122"/>
              </a:rPr>
              <a:t>将用高级语言编写的程序翻译成机器语言程序。翻译的过程称为</a:t>
            </a:r>
            <a:r>
              <a:rPr lang="zh-CN" altLang="en-US" sz="2200" b="1" dirty="0" smtClean="0">
                <a:latin typeface="Arial"/>
              </a:rPr>
              <a:t>“</a:t>
            </a:r>
            <a:r>
              <a:rPr lang="zh-CN" altLang="en-US" sz="2200" b="1" dirty="0" smtClean="0">
                <a:latin typeface="楷体_GB2312" pitchFamily="49" charset="-122"/>
              </a:rPr>
              <a:t>编译</a:t>
            </a:r>
            <a:r>
              <a:rPr lang="zh-CN" altLang="en-US" sz="2200" b="1" dirty="0" smtClean="0">
                <a:latin typeface="Arial"/>
              </a:rPr>
              <a:t>”</a:t>
            </a:r>
            <a:r>
              <a:rPr lang="zh-CN" altLang="en-US" sz="2200" b="1" dirty="0">
                <a:latin typeface="楷体_GB2312" pitchFamily="49" charset="-122"/>
              </a:rPr>
              <a:t>。</a:t>
            </a:r>
          </a:p>
          <a:p>
            <a:pPr lvl="1">
              <a:lnSpc>
                <a:spcPct val="90000"/>
              </a:lnSpc>
            </a:pPr>
            <a:r>
              <a:rPr lang="zh-CN" altLang="en-US" sz="2200" b="1" dirty="0">
                <a:solidFill>
                  <a:srgbClr val="FF0000"/>
                </a:solidFill>
                <a:latin typeface="楷体_GB2312" pitchFamily="49" charset="-122"/>
              </a:rPr>
              <a:t>解释程序</a:t>
            </a:r>
            <a:r>
              <a:rPr lang="en-US" altLang="zh-CN" sz="2200" b="1" dirty="0">
                <a:latin typeface="楷体_GB2312" pitchFamily="49" charset="-122"/>
              </a:rPr>
              <a:t>--</a:t>
            </a:r>
            <a:r>
              <a:rPr lang="zh-CN" altLang="en-US" sz="2200" b="1" dirty="0">
                <a:latin typeface="楷体_GB2312" pitchFamily="49" charset="-122"/>
              </a:rPr>
              <a:t>将用高级语言编写的程序逐条翻译成机器语言程序语句，并翻译一条，执行一条。 翻译的过程称为</a:t>
            </a:r>
            <a:r>
              <a:rPr lang="zh-CN" altLang="en-US" sz="2200" b="1" dirty="0" smtClean="0">
                <a:latin typeface="Arial"/>
              </a:rPr>
              <a:t>“</a:t>
            </a:r>
            <a:r>
              <a:rPr lang="zh-CN" altLang="en-US" sz="2200" b="1" dirty="0" smtClean="0">
                <a:latin typeface="楷体_GB2312" pitchFamily="49" charset="-122"/>
              </a:rPr>
              <a:t>解释</a:t>
            </a:r>
            <a:r>
              <a:rPr lang="zh-CN" altLang="en-US" sz="2200" b="1" dirty="0" smtClean="0">
                <a:latin typeface="Arial"/>
              </a:rPr>
              <a:t>”</a:t>
            </a:r>
            <a:r>
              <a:rPr lang="zh-CN" altLang="en-US" sz="2200" b="1" dirty="0">
                <a:latin typeface="楷体_GB2312" pitchFamily="49" charset="-122"/>
              </a:rPr>
              <a:t>。</a:t>
            </a:r>
          </a:p>
          <a:p>
            <a:pPr>
              <a:lnSpc>
                <a:spcPct val="90000"/>
              </a:lnSpc>
            </a:pPr>
            <a:r>
              <a:rPr lang="zh-CN" altLang="en-US" sz="2600" b="1" dirty="0">
                <a:latin typeface="楷体_GB2312" pitchFamily="49" charset="-122"/>
                <a:ea typeface="楷体_GB2312" pitchFamily="49" charset="-122"/>
              </a:rPr>
              <a:t>每种高级语言都有自己的编译程序、解释程序相匹配，不可相互混合使用。</a:t>
            </a:r>
          </a:p>
        </p:txBody>
      </p:sp>
    </p:spTree>
    <p:extLst>
      <p:ext uri="{BB962C8B-B14F-4D97-AF65-F5344CB8AC3E}">
        <p14:creationId xmlns:p14="http://schemas.microsoft.com/office/powerpoint/2010/main" val="35303382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65379">
                                            <p:txEl>
                                              <p:pRg st="0" end="0"/>
                                            </p:txEl>
                                          </p:spTgt>
                                        </p:tgtEl>
                                        <p:attrNameLst>
                                          <p:attrName>style.visibility</p:attrName>
                                        </p:attrNameLst>
                                      </p:cBhvr>
                                      <p:to>
                                        <p:strVal val="visible"/>
                                      </p:to>
                                    </p:set>
                                    <p:anim calcmode="lin" valueType="num">
                                      <p:cBhvr additive="base">
                                        <p:cTn id="7" dur="500" fill="hold"/>
                                        <p:tgtEl>
                                          <p:spTgt spid="1765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537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65379">
                                            <p:txEl>
                                              <p:pRg st="1" end="1"/>
                                            </p:txEl>
                                          </p:spTgt>
                                        </p:tgtEl>
                                        <p:attrNameLst>
                                          <p:attrName>style.visibility</p:attrName>
                                        </p:attrNameLst>
                                      </p:cBhvr>
                                      <p:to>
                                        <p:strVal val="visible"/>
                                      </p:to>
                                    </p:set>
                                    <p:anim calcmode="lin" valueType="num">
                                      <p:cBhvr additive="base">
                                        <p:cTn id="12" dur="500" fill="hold"/>
                                        <p:tgtEl>
                                          <p:spTgt spid="176537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65379">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765379">
                                            <p:txEl>
                                              <p:pRg st="2" end="2"/>
                                            </p:txEl>
                                          </p:spTgt>
                                        </p:tgtEl>
                                        <p:attrNameLst>
                                          <p:attrName>style.visibility</p:attrName>
                                        </p:attrNameLst>
                                      </p:cBhvr>
                                      <p:to>
                                        <p:strVal val="visible"/>
                                      </p:to>
                                    </p:set>
                                    <p:anim calcmode="lin" valueType="num">
                                      <p:cBhvr additive="base">
                                        <p:cTn id="17" dur="500" fill="hold"/>
                                        <p:tgtEl>
                                          <p:spTgt spid="176537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65379">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765379">
                                            <p:txEl>
                                              <p:pRg st="3" end="3"/>
                                            </p:txEl>
                                          </p:spTgt>
                                        </p:tgtEl>
                                        <p:attrNameLst>
                                          <p:attrName>style.visibility</p:attrName>
                                        </p:attrNameLst>
                                      </p:cBhvr>
                                      <p:to>
                                        <p:strVal val="visible"/>
                                      </p:to>
                                    </p:set>
                                    <p:anim calcmode="lin" valueType="num">
                                      <p:cBhvr additive="base">
                                        <p:cTn id="22" dur="500" fill="hold"/>
                                        <p:tgtEl>
                                          <p:spTgt spid="176537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65379">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765379">
                                            <p:txEl>
                                              <p:pRg st="4" end="4"/>
                                            </p:txEl>
                                          </p:spTgt>
                                        </p:tgtEl>
                                        <p:attrNameLst>
                                          <p:attrName>style.visibility</p:attrName>
                                        </p:attrNameLst>
                                      </p:cBhvr>
                                      <p:to>
                                        <p:strVal val="visible"/>
                                      </p:to>
                                    </p:set>
                                    <p:anim calcmode="lin" valueType="num">
                                      <p:cBhvr additive="base">
                                        <p:cTn id="27" dur="500" fill="hold"/>
                                        <p:tgtEl>
                                          <p:spTgt spid="17653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65379">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765379">
                                            <p:txEl>
                                              <p:pRg st="5" end="5"/>
                                            </p:txEl>
                                          </p:spTgt>
                                        </p:tgtEl>
                                        <p:attrNameLst>
                                          <p:attrName>style.visibility</p:attrName>
                                        </p:attrNameLst>
                                      </p:cBhvr>
                                      <p:to>
                                        <p:strVal val="visible"/>
                                      </p:to>
                                    </p:set>
                                    <p:anim calcmode="lin" valueType="num">
                                      <p:cBhvr additive="base">
                                        <p:cTn id="32" dur="500" fill="hold"/>
                                        <p:tgtEl>
                                          <p:spTgt spid="176537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6537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53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6402" name="Rectangle 2"/>
          <p:cNvSpPr>
            <a:spLocks noGrp="1" noChangeArrowheads="1"/>
          </p:cNvSpPr>
          <p:nvPr>
            <p:ph type="title"/>
          </p:nvPr>
        </p:nvSpPr>
        <p:spPr>
          <a:xfrm>
            <a:off x="2124075" y="71438"/>
            <a:ext cx="5434013" cy="76517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系统软件</a:t>
            </a:r>
          </a:p>
        </p:txBody>
      </p:sp>
      <p:sp>
        <p:nvSpPr>
          <p:cNvPr id="1766403" name="Rectangle 3"/>
          <p:cNvSpPr>
            <a:spLocks noGrp="1" noChangeArrowheads="1"/>
          </p:cNvSpPr>
          <p:nvPr>
            <p:ph type="body" sz="half" idx="1"/>
          </p:nvPr>
        </p:nvSpPr>
        <p:spPr>
          <a:xfrm>
            <a:off x="469900" y="1268412"/>
            <a:ext cx="8350250" cy="4608859"/>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125000"/>
              </a:lnSpc>
            </a:pPr>
            <a:r>
              <a:rPr lang="zh-CN" altLang="en-US" sz="2600" b="1" dirty="0">
                <a:latin typeface="楷体_GB2312" pitchFamily="49" charset="-122"/>
                <a:ea typeface="楷体_GB2312" pitchFamily="49" charset="-122"/>
              </a:rPr>
              <a:t>支持软件</a:t>
            </a:r>
          </a:p>
          <a:p>
            <a:pPr lvl="1">
              <a:lnSpc>
                <a:spcPct val="125000"/>
              </a:lnSpc>
            </a:pPr>
            <a:r>
              <a:rPr lang="zh-CN" altLang="en-US" sz="2200" b="1" dirty="0">
                <a:latin typeface="楷体_GB2312" pitchFamily="49" charset="-122"/>
              </a:rPr>
              <a:t>是指在软件开发过程中进行管理和实施而使用的软件工具。</a:t>
            </a:r>
          </a:p>
          <a:p>
            <a:pPr lvl="1">
              <a:lnSpc>
                <a:spcPct val="125000"/>
              </a:lnSpc>
            </a:pPr>
            <a:r>
              <a:rPr lang="zh-CN" altLang="en-US" sz="2200" b="1" dirty="0">
                <a:latin typeface="楷体_GB2312" pitchFamily="49" charset="-122"/>
              </a:rPr>
              <a:t>支持软件包括编辑程序、连接程序、诊断程序、调试程序以及数据库管理程序。</a:t>
            </a:r>
          </a:p>
          <a:p>
            <a:pPr>
              <a:lnSpc>
                <a:spcPct val="125000"/>
              </a:lnSpc>
            </a:pPr>
            <a:r>
              <a:rPr lang="zh-CN" altLang="en-US" sz="2600" b="1" dirty="0">
                <a:latin typeface="楷体_GB2312" pitchFamily="49" charset="-122"/>
                <a:ea typeface="楷体_GB2312" pitchFamily="49" charset="-122"/>
              </a:rPr>
              <a:t>应用软件</a:t>
            </a:r>
          </a:p>
          <a:p>
            <a:pPr lvl="1">
              <a:lnSpc>
                <a:spcPct val="125000"/>
              </a:lnSpc>
            </a:pPr>
            <a:r>
              <a:rPr lang="zh-CN" altLang="en-US" sz="2200" b="1" dirty="0">
                <a:latin typeface="楷体_GB2312" pitchFamily="49" charset="-122"/>
              </a:rPr>
              <a:t>应用软件是为了解决各类应用问题而编制的一些软件</a:t>
            </a:r>
            <a:r>
              <a:rPr lang="zh-CN" altLang="en-US" sz="2200" b="1" dirty="0" smtClean="0">
                <a:latin typeface="楷体_GB2312" pitchFamily="49" charset="-122"/>
              </a:rPr>
              <a:t>。应用软件</a:t>
            </a:r>
            <a:r>
              <a:rPr lang="zh-CN" altLang="en-US" sz="2200" b="1" dirty="0">
                <a:latin typeface="楷体_GB2312" pitchFamily="49" charset="-122"/>
              </a:rPr>
              <a:t>包括通用和专用两类</a:t>
            </a:r>
            <a:r>
              <a:rPr lang="zh-CN" altLang="en-US" sz="2200" b="1" dirty="0" smtClean="0">
                <a:latin typeface="楷体_GB2312" pitchFamily="49" charset="-122"/>
              </a:rPr>
              <a:t>。</a:t>
            </a:r>
            <a:endParaRPr lang="en-US" altLang="zh-CN" sz="2200" b="1" dirty="0" smtClean="0">
              <a:latin typeface="楷体_GB2312" pitchFamily="49" charset="-122"/>
            </a:endParaRPr>
          </a:p>
          <a:p>
            <a:pPr lvl="2">
              <a:lnSpc>
                <a:spcPct val="120000"/>
              </a:lnSpc>
            </a:pPr>
            <a:r>
              <a:rPr lang="zh-CN" altLang="en-US" b="1" dirty="0">
                <a:latin typeface="楷体_GB2312" pitchFamily="49" charset="-122"/>
              </a:rPr>
              <a:t>专用软件：面向特定单位或行业</a:t>
            </a:r>
          </a:p>
          <a:p>
            <a:pPr lvl="2">
              <a:lnSpc>
                <a:spcPct val="120000"/>
              </a:lnSpc>
            </a:pPr>
            <a:r>
              <a:rPr lang="zh-CN" altLang="en-US" b="1" dirty="0">
                <a:latin typeface="楷体_GB2312" pitchFamily="49" charset="-122"/>
              </a:rPr>
              <a:t>通用软件：面向大众</a:t>
            </a:r>
          </a:p>
          <a:p>
            <a:pPr lvl="1">
              <a:lnSpc>
                <a:spcPct val="125000"/>
              </a:lnSpc>
            </a:pPr>
            <a:endParaRPr lang="en-US" altLang="zh-CN" sz="2200" b="1" dirty="0" smtClean="0">
              <a:latin typeface="楷体_GB2312" pitchFamily="49" charset="-122"/>
            </a:endParaRPr>
          </a:p>
        </p:txBody>
      </p:sp>
    </p:spTree>
    <p:extLst>
      <p:ext uri="{BB962C8B-B14F-4D97-AF65-F5344CB8AC3E}">
        <p14:creationId xmlns:p14="http://schemas.microsoft.com/office/powerpoint/2010/main" val="2109946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66403">
                                            <p:txEl>
                                              <p:pRg st="0" end="0"/>
                                            </p:txEl>
                                          </p:spTgt>
                                        </p:tgtEl>
                                        <p:attrNameLst>
                                          <p:attrName>style.visibility</p:attrName>
                                        </p:attrNameLst>
                                      </p:cBhvr>
                                      <p:to>
                                        <p:strVal val="visible"/>
                                      </p:to>
                                    </p:set>
                                    <p:anim calcmode="lin" valueType="num">
                                      <p:cBhvr additive="base">
                                        <p:cTn id="7" dur="500" fill="hold"/>
                                        <p:tgtEl>
                                          <p:spTgt spid="1766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64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66403">
                                            <p:txEl>
                                              <p:pRg st="1" end="1"/>
                                            </p:txEl>
                                          </p:spTgt>
                                        </p:tgtEl>
                                        <p:attrNameLst>
                                          <p:attrName>style.visibility</p:attrName>
                                        </p:attrNameLst>
                                      </p:cBhvr>
                                      <p:to>
                                        <p:strVal val="visible"/>
                                      </p:to>
                                    </p:set>
                                    <p:anim calcmode="lin" valueType="num">
                                      <p:cBhvr additive="base">
                                        <p:cTn id="12" dur="500" fill="hold"/>
                                        <p:tgtEl>
                                          <p:spTgt spid="176640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664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66403">
                                            <p:txEl>
                                              <p:pRg st="2" end="2"/>
                                            </p:txEl>
                                          </p:spTgt>
                                        </p:tgtEl>
                                        <p:attrNameLst>
                                          <p:attrName>style.visibility</p:attrName>
                                        </p:attrNameLst>
                                      </p:cBhvr>
                                      <p:to>
                                        <p:strVal val="visible"/>
                                      </p:to>
                                    </p:set>
                                    <p:anim calcmode="lin" valueType="num">
                                      <p:cBhvr additive="base">
                                        <p:cTn id="17" dur="500" fill="hold"/>
                                        <p:tgtEl>
                                          <p:spTgt spid="17664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6640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66403">
                                            <p:txEl>
                                              <p:pRg st="3" end="3"/>
                                            </p:txEl>
                                          </p:spTgt>
                                        </p:tgtEl>
                                        <p:attrNameLst>
                                          <p:attrName>style.visibility</p:attrName>
                                        </p:attrNameLst>
                                      </p:cBhvr>
                                      <p:to>
                                        <p:strVal val="visible"/>
                                      </p:to>
                                    </p:set>
                                    <p:anim calcmode="lin" valueType="num">
                                      <p:cBhvr additive="base">
                                        <p:cTn id="22" dur="500" fill="hold"/>
                                        <p:tgtEl>
                                          <p:spTgt spid="176640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6640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766403">
                                            <p:txEl>
                                              <p:pRg st="4" end="4"/>
                                            </p:txEl>
                                          </p:spTgt>
                                        </p:tgtEl>
                                        <p:attrNameLst>
                                          <p:attrName>style.visibility</p:attrName>
                                        </p:attrNameLst>
                                      </p:cBhvr>
                                      <p:to>
                                        <p:strVal val="visible"/>
                                      </p:to>
                                    </p:set>
                                    <p:anim calcmode="lin" valueType="num">
                                      <p:cBhvr additive="base">
                                        <p:cTn id="27" dur="500" fill="hold"/>
                                        <p:tgtEl>
                                          <p:spTgt spid="17664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6640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66403">
                                            <p:txEl>
                                              <p:pRg st="5" end="5"/>
                                            </p:txEl>
                                          </p:spTgt>
                                        </p:tgtEl>
                                        <p:attrNameLst>
                                          <p:attrName>style.visibility</p:attrName>
                                        </p:attrNameLst>
                                      </p:cBhvr>
                                      <p:to>
                                        <p:strVal val="visible"/>
                                      </p:to>
                                    </p:set>
                                    <p:anim calcmode="lin" valueType="num">
                                      <p:cBhvr additive="base">
                                        <p:cTn id="31" dur="500" fill="hold"/>
                                        <p:tgtEl>
                                          <p:spTgt spid="17664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6640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66403">
                                            <p:txEl>
                                              <p:pRg st="6" end="6"/>
                                            </p:txEl>
                                          </p:spTgt>
                                        </p:tgtEl>
                                        <p:attrNameLst>
                                          <p:attrName>style.visibility</p:attrName>
                                        </p:attrNameLst>
                                      </p:cBhvr>
                                      <p:to>
                                        <p:strVal val="visible"/>
                                      </p:to>
                                    </p:set>
                                    <p:anim calcmode="lin" valueType="num">
                                      <p:cBhvr additive="base">
                                        <p:cTn id="35" dur="500" fill="hold"/>
                                        <p:tgtEl>
                                          <p:spTgt spid="176640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7664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4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14</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a:t> </a:t>
            </a:r>
            <a:r>
              <a:rPr lang="zh-CN" altLang="en-US" sz="2800" b="1" dirty="0" smtClean="0">
                <a:hlinkClick r:id="rId2" action="ppaction://hlinksldjump"/>
              </a:rPr>
              <a:t>导引关键字</a:t>
            </a:r>
            <a:endParaRPr lang="zh-CN" altLang="en-US" sz="2800" b="1" dirty="0"/>
          </a:p>
          <a:p>
            <a:pPr algn="l">
              <a:lnSpc>
                <a:spcPct val="80000"/>
              </a:lnSpc>
              <a:buFont typeface="Wingdings" pitchFamily="2" charset="2"/>
              <a:buChar char="l"/>
            </a:pPr>
            <a:r>
              <a:rPr lang="zh-CN" altLang="en-US" sz="2800" b="1" dirty="0"/>
              <a:t> </a:t>
            </a:r>
            <a:r>
              <a:rPr lang="zh-CN" altLang="en-US" sz="2800" b="1" dirty="0">
                <a:hlinkClick r:id="rId3" action="ppaction://hlinksldjump"/>
              </a:rPr>
              <a:t>什么是软件</a:t>
            </a:r>
            <a:endParaRPr lang="zh-CN" altLang="en-US" sz="2800" b="1" dirty="0"/>
          </a:p>
          <a:p>
            <a:pPr algn="l">
              <a:lnSpc>
                <a:spcPct val="80000"/>
              </a:lnSpc>
              <a:buFont typeface="Wingdings" pitchFamily="2" charset="2"/>
              <a:buChar char="l"/>
            </a:pPr>
            <a:r>
              <a:rPr lang="zh-CN" altLang="en-US" sz="2800" b="1" dirty="0">
                <a:solidFill>
                  <a:schemeClr val="accent6">
                    <a:lumMod val="60000"/>
                    <a:lumOff val="40000"/>
                  </a:schemeClr>
                </a:solidFill>
              </a:rPr>
              <a:t> 操作系统</a:t>
            </a:r>
          </a:p>
          <a:p>
            <a:pPr algn="l">
              <a:lnSpc>
                <a:spcPct val="80000"/>
              </a:lnSpc>
              <a:buFont typeface="Wingdings" pitchFamily="2" charset="2"/>
              <a:buChar char="l"/>
            </a:pPr>
            <a:r>
              <a:rPr lang="zh-CN" altLang="en-US" sz="2800" b="1" dirty="0"/>
              <a:t> </a:t>
            </a:r>
            <a:r>
              <a:rPr lang="zh-CN" altLang="en-US" sz="2800" b="1" dirty="0">
                <a:hlinkClick r:id="rId4" action="ppaction://hlinksldjump"/>
              </a:rPr>
              <a:t>程序设计语言</a:t>
            </a:r>
            <a:endParaRPr lang="zh-CN" altLang="en-US" sz="2800" b="1" dirty="0"/>
          </a:p>
          <a:p>
            <a:pPr algn="l">
              <a:lnSpc>
                <a:spcPct val="80000"/>
              </a:lnSpc>
              <a:buFont typeface="Wingdings" pitchFamily="2" charset="2"/>
              <a:buChar char="l"/>
            </a:pPr>
            <a:r>
              <a:rPr lang="zh-CN" altLang="en-US" sz="2800" b="1" dirty="0"/>
              <a:t> </a:t>
            </a:r>
            <a:r>
              <a:rPr lang="zh-CN" altLang="en-US" sz="2800" b="1" dirty="0">
                <a:hlinkClick r:id="rId5" action="ppaction://hlinksldjump"/>
              </a:rPr>
              <a:t>什么是算法 </a:t>
            </a:r>
            <a:endParaRPr lang="zh-CN" altLang="en-US" sz="2800" b="1" dirty="0"/>
          </a:p>
          <a:p>
            <a:pPr algn="l">
              <a:lnSpc>
                <a:spcPct val="80000"/>
              </a:lnSpc>
              <a:buFont typeface="Wingdings" pitchFamily="2" charset="2"/>
              <a:buChar char="l"/>
            </a:pPr>
            <a:r>
              <a:rPr lang="zh-CN" altLang="en-US" sz="2800" b="1" dirty="0" smtClean="0"/>
              <a:t> </a:t>
            </a:r>
            <a:r>
              <a:rPr lang="zh-CN" altLang="en-US" sz="2800" b="1" dirty="0" smtClean="0">
                <a:hlinkClick r:id="rId6" action="ppaction://hlinksldjump"/>
              </a:rPr>
              <a:t>程序设计</a:t>
            </a:r>
            <a:r>
              <a:rPr lang="zh-CN" altLang="en-US" sz="2800" b="1" dirty="0">
                <a:hlinkClick r:id="rId6" action="ppaction://hlinksldjump"/>
              </a:rPr>
              <a:t>方法</a:t>
            </a:r>
            <a:endParaRPr lang="zh-CN" altLang="en-US" sz="2800" b="1" dirty="0"/>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598739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13154">
                                            <p:txEl>
                                              <p:pRg st="2" end="2"/>
                                            </p:txEl>
                                          </p:spTgt>
                                        </p:tgtEl>
                                        <p:attrNameLst>
                                          <p:attrName>ppt_x</p:attrName>
                                          <p:attrName>ppt_y</p:attrName>
                                        </p:attrNameLst>
                                      </p:cBhvr>
                                    </p:animMotion>
                                    <p:animRot by="1500000">
                                      <p:cBhvr>
                                        <p:cTn id="7" dur="125" fill="hold">
                                          <p:stCondLst>
                                            <p:cond delay="0"/>
                                          </p:stCondLst>
                                        </p:cTn>
                                        <p:tgtEl>
                                          <p:spTgt spid="1713154">
                                            <p:txEl>
                                              <p:pRg st="2" end="2"/>
                                            </p:txEl>
                                          </p:spTgt>
                                        </p:tgtEl>
                                        <p:attrNameLst>
                                          <p:attrName>r</p:attrName>
                                        </p:attrNameLst>
                                      </p:cBhvr>
                                    </p:animRot>
                                    <p:animRot by="-1500000">
                                      <p:cBhvr>
                                        <p:cTn id="8" dur="125" fill="hold">
                                          <p:stCondLst>
                                            <p:cond delay="125"/>
                                          </p:stCondLst>
                                        </p:cTn>
                                        <p:tgtEl>
                                          <p:spTgt spid="1713154">
                                            <p:txEl>
                                              <p:pRg st="2" end="2"/>
                                            </p:txEl>
                                          </p:spTgt>
                                        </p:tgtEl>
                                        <p:attrNameLst>
                                          <p:attrName>r</p:attrName>
                                        </p:attrNameLst>
                                      </p:cBhvr>
                                    </p:animRot>
                                    <p:animRot by="-1500000">
                                      <p:cBhvr>
                                        <p:cTn id="9" dur="125" fill="hold">
                                          <p:stCondLst>
                                            <p:cond delay="250"/>
                                          </p:stCondLst>
                                        </p:cTn>
                                        <p:tgtEl>
                                          <p:spTgt spid="1713154">
                                            <p:txEl>
                                              <p:pRg st="2" end="2"/>
                                            </p:txEl>
                                          </p:spTgt>
                                        </p:tgtEl>
                                        <p:attrNameLst>
                                          <p:attrName>r</p:attrName>
                                        </p:attrNameLst>
                                      </p:cBhvr>
                                    </p:animRot>
                                    <p:animRot by="1500000">
                                      <p:cBhvr>
                                        <p:cTn id="10" dur="125" fill="hold">
                                          <p:stCondLst>
                                            <p:cond delay="375"/>
                                          </p:stCondLst>
                                        </p:cTn>
                                        <p:tgtEl>
                                          <p:spTgt spid="171315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2546" name="Rectangle 2"/>
          <p:cNvSpPr>
            <a:spLocks noGrp="1" noChangeArrowheads="1"/>
          </p:cNvSpPr>
          <p:nvPr>
            <p:ph type="title"/>
          </p:nvPr>
        </p:nvSpPr>
        <p:spPr>
          <a:xfrm>
            <a:off x="2195513" y="0"/>
            <a:ext cx="4968875" cy="7858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72547" name="Rectangle 3"/>
          <p:cNvSpPr>
            <a:spLocks noGrp="1" noChangeArrowheads="1"/>
          </p:cNvSpPr>
          <p:nvPr>
            <p:ph type="body" sz="half" idx="1"/>
          </p:nvPr>
        </p:nvSpPr>
        <p:spPr>
          <a:xfrm>
            <a:off x="0" y="1054100"/>
            <a:ext cx="9142413" cy="5803900"/>
          </a:xfrm>
          <a:solidFill>
            <a:schemeClr val="accent2"/>
          </a:solidFill>
          <a:ln/>
        </p:spPr>
        <p:txBody>
          <a:bodyPr lIns="92075" tIns="46038" rIns="92075" bIns="46038"/>
          <a:lstStyle/>
          <a:p>
            <a:pPr>
              <a:lnSpc>
                <a:spcPct val="90000"/>
              </a:lnSpc>
              <a:buFont typeface="Marlett" pitchFamily="2" charset="2"/>
              <a:buNone/>
            </a:pPr>
            <a:r>
              <a:rPr lang="en-US" altLang="zh-CN" sz="2200" b="1">
                <a:solidFill>
                  <a:schemeClr val="bg1"/>
                </a:solidFill>
                <a:effectLst>
                  <a:outerShdw blurRad="38100" dist="38100" dir="2700000" algn="tl">
                    <a:srgbClr val="000000"/>
                  </a:outerShdw>
                </a:effectLst>
                <a:latin typeface="楷体_GB2312" pitchFamily="49" charset="-122"/>
                <a:ea typeface="楷体_GB2312" pitchFamily="49" charset="-122"/>
              </a:rPr>
              <a:t>  </a:t>
            </a:r>
          </a:p>
        </p:txBody>
      </p:sp>
      <p:grpSp>
        <p:nvGrpSpPr>
          <p:cNvPr id="1772548" name="Group 4"/>
          <p:cNvGrpSpPr>
            <a:grpSpLocks/>
          </p:cNvGrpSpPr>
          <p:nvPr/>
        </p:nvGrpSpPr>
        <p:grpSpPr bwMode="auto">
          <a:xfrm>
            <a:off x="0" y="1295400"/>
            <a:ext cx="9144000" cy="5562600"/>
            <a:chOff x="0" y="816"/>
            <a:chExt cx="5760" cy="3504"/>
          </a:xfrm>
        </p:grpSpPr>
        <p:grpSp>
          <p:nvGrpSpPr>
            <p:cNvPr id="1772549" name="Group 5"/>
            <p:cNvGrpSpPr>
              <a:grpSpLocks/>
            </p:cNvGrpSpPr>
            <p:nvPr/>
          </p:nvGrpSpPr>
          <p:grpSpPr bwMode="auto">
            <a:xfrm>
              <a:off x="0" y="816"/>
              <a:ext cx="5760" cy="3504"/>
              <a:chOff x="0" y="816"/>
              <a:chExt cx="5760" cy="3504"/>
            </a:xfrm>
          </p:grpSpPr>
          <p:sp>
            <p:nvSpPr>
              <p:cNvPr id="1772550" name="Oval 6"/>
              <p:cNvSpPr>
                <a:spLocks noChangeArrowheads="1"/>
              </p:cNvSpPr>
              <p:nvPr/>
            </p:nvSpPr>
            <p:spPr bwMode="auto">
              <a:xfrm>
                <a:off x="0" y="816"/>
                <a:ext cx="5760" cy="3504"/>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2551" name="Oval 7"/>
              <p:cNvSpPr>
                <a:spLocks noChangeArrowheads="1"/>
              </p:cNvSpPr>
              <p:nvPr/>
            </p:nvSpPr>
            <p:spPr bwMode="auto">
              <a:xfrm>
                <a:off x="567" y="890"/>
                <a:ext cx="4704" cy="3264"/>
              </a:xfrm>
              <a:prstGeom prst="ellipse">
                <a:avLst/>
              </a:prstGeom>
              <a:solidFill>
                <a:srgbClr val="CECECE"/>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2552" name="Oval 8"/>
              <p:cNvSpPr>
                <a:spLocks noChangeArrowheads="1"/>
              </p:cNvSpPr>
              <p:nvPr/>
            </p:nvSpPr>
            <p:spPr bwMode="auto">
              <a:xfrm>
                <a:off x="1247" y="1298"/>
                <a:ext cx="3408" cy="2640"/>
              </a:xfrm>
              <a:prstGeom prst="ellipse">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2553" name="Oval 9"/>
              <p:cNvSpPr>
                <a:spLocks noChangeArrowheads="1"/>
              </p:cNvSpPr>
              <p:nvPr/>
            </p:nvSpPr>
            <p:spPr bwMode="auto">
              <a:xfrm>
                <a:off x="1746" y="1616"/>
                <a:ext cx="2400" cy="2064"/>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772554" name="Group 10"/>
            <p:cNvGrpSpPr>
              <a:grpSpLocks/>
            </p:cNvGrpSpPr>
            <p:nvPr/>
          </p:nvGrpSpPr>
          <p:grpSpPr bwMode="auto">
            <a:xfrm>
              <a:off x="0" y="890"/>
              <a:ext cx="5760" cy="3331"/>
              <a:chOff x="0" y="890"/>
              <a:chExt cx="5760" cy="3331"/>
            </a:xfrm>
          </p:grpSpPr>
          <p:sp>
            <p:nvSpPr>
              <p:cNvPr id="1772555" name="Text Box 11"/>
              <p:cNvSpPr txBox="1">
                <a:spLocks noChangeArrowheads="1"/>
              </p:cNvSpPr>
              <p:nvPr/>
            </p:nvSpPr>
            <p:spPr bwMode="auto">
              <a:xfrm>
                <a:off x="2517" y="2024"/>
                <a:ext cx="100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6000">
                    <a:solidFill>
                      <a:schemeClr val="accent2"/>
                    </a:solidFill>
                    <a:effectLst>
                      <a:outerShdw blurRad="38100" dist="38100" dir="2700000" algn="tl">
                        <a:srgbClr val="C0C0C0"/>
                      </a:outerShdw>
                    </a:effectLst>
                    <a:latin typeface="隶书" pitchFamily="49" charset="-122"/>
                    <a:ea typeface="隶书" pitchFamily="49" charset="-122"/>
                  </a:rPr>
                  <a:t>cpu</a:t>
                </a:r>
                <a:endParaRPr kumimoji="1" lang="en-US" altLang="zh-CN" sz="4800" b="0" i="1">
                  <a:solidFill>
                    <a:schemeClr val="accent2"/>
                  </a:solidFill>
                  <a:latin typeface="隶书" pitchFamily="49" charset="-122"/>
                  <a:ea typeface="隶书" pitchFamily="49" charset="-122"/>
                </a:endParaRPr>
              </a:p>
            </p:txBody>
          </p:sp>
          <p:sp>
            <p:nvSpPr>
              <p:cNvPr id="1772556" name="Text Box 12"/>
              <p:cNvSpPr txBox="1">
                <a:spLocks noChangeArrowheads="1"/>
              </p:cNvSpPr>
              <p:nvPr/>
            </p:nvSpPr>
            <p:spPr bwMode="auto">
              <a:xfrm>
                <a:off x="2336" y="1706"/>
                <a:ext cx="134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400">
                    <a:solidFill>
                      <a:schemeClr val="accent2"/>
                    </a:solidFill>
                    <a:effectLst>
                      <a:outerShdw blurRad="38100" dist="38100" dir="2700000" algn="tl">
                        <a:srgbClr val="C0C0C0"/>
                      </a:outerShdw>
                    </a:effectLst>
                    <a:ea typeface="隶书" pitchFamily="49" charset="-122"/>
                  </a:rPr>
                  <a:t>存储器</a:t>
                </a:r>
                <a:endParaRPr kumimoji="1" lang="zh-CN" altLang="en-US" sz="4800" b="0" i="1">
                  <a:solidFill>
                    <a:schemeClr val="accent2"/>
                  </a:solidFill>
                </a:endParaRPr>
              </a:p>
            </p:txBody>
          </p:sp>
          <p:sp>
            <p:nvSpPr>
              <p:cNvPr id="1772557" name="Text Box 13"/>
              <p:cNvSpPr txBox="1">
                <a:spLocks noChangeArrowheads="1"/>
              </p:cNvSpPr>
              <p:nvPr/>
            </p:nvSpPr>
            <p:spPr bwMode="auto">
              <a:xfrm>
                <a:off x="2154" y="2659"/>
                <a:ext cx="192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输入输出接        口及设备</a:t>
                </a:r>
                <a:endParaRPr kumimoji="1" lang="zh-CN" altLang="en-US" sz="4000" b="0" i="1">
                  <a:solidFill>
                    <a:schemeClr val="accent2"/>
                  </a:solidFill>
                </a:endParaRPr>
              </a:p>
            </p:txBody>
          </p:sp>
          <p:sp>
            <p:nvSpPr>
              <p:cNvPr id="1772558" name="Text Box 14"/>
              <p:cNvSpPr txBox="1">
                <a:spLocks noChangeArrowheads="1"/>
              </p:cNvSpPr>
              <p:nvPr/>
            </p:nvSpPr>
            <p:spPr bwMode="auto">
              <a:xfrm>
                <a:off x="1837" y="2205"/>
                <a:ext cx="52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hlink"/>
                    </a:solidFill>
                    <a:ea typeface="黑体" pitchFamily="2" charset="-122"/>
                  </a:rPr>
                  <a:t>裸</a:t>
                </a:r>
                <a:endParaRPr kumimoji="1" lang="zh-CN" altLang="en-US" sz="4800" b="0" i="1">
                  <a:solidFill>
                    <a:schemeClr val="hlink"/>
                  </a:solidFill>
                </a:endParaRPr>
              </a:p>
            </p:txBody>
          </p:sp>
          <p:sp>
            <p:nvSpPr>
              <p:cNvPr id="1772559" name="Text Box 15"/>
              <p:cNvSpPr txBox="1">
                <a:spLocks noChangeArrowheads="1"/>
              </p:cNvSpPr>
              <p:nvPr/>
            </p:nvSpPr>
            <p:spPr bwMode="auto">
              <a:xfrm>
                <a:off x="3515" y="2251"/>
                <a:ext cx="52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hlink"/>
                    </a:solidFill>
                    <a:ea typeface="黑体" pitchFamily="2" charset="-122"/>
                  </a:rPr>
                  <a:t>机</a:t>
                </a:r>
                <a:endParaRPr kumimoji="1" lang="zh-CN" altLang="en-US" sz="4800" b="0" i="1">
                  <a:solidFill>
                    <a:schemeClr val="hlink"/>
                  </a:solidFill>
                </a:endParaRPr>
              </a:p>
            </p:txBody>
          </p:sp>
          <p:sp>
            <p:nvSpPr>
              <p:cNvPr id="1772560" name="Text Box 16"/>
              <p:cNvSpPr txBox="1">
                <a:spLocks noChangeArrowheads="1"/>
              </p:cNvSpPr>
              <p:nvPr/>
            </p:nvSpPr>
            <p:spPr bwMode="auto">
              <a:xfrm>
                <a:off x="1247" y="2069"/>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CC3300"/>
                    </a:solidFill>
                    <a:ea typeface="隶书" pitchFamily="49" charset="-122"/>
                  </a:rPr>
                  <a:t>操作</a:t>
                </a:r>
                <a:endParaRPr kumimoji="1" lang="zh-CN" altLang="en-US" sz="4800" b="0" i="1">
                  <a:solidFill>
                    <a:srgbClr val="CC3300"/>
                  </a:solidFill>
                </a:endParaRPr>
              </a:p>
            </p:txBody>
          </p:sp>
          <p:sp>
            <p:nvSpPr>
              <p:cNvPr id="1772561" name="Text Box 17"/>
              <p:cNvSpPr txBox="1">
                <a:spLocks noChangeArrowheads="1"/>
              </p:cNvSpPr>
              <p:nvPr/>
            </p:nvSpPr>
            <p:spPr bwMode="auto">
              <a:xfrm>
                <a:off x="4059" y="2024"/>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rgbClr val="CC3300"/>
                    </a:solidFill>
                    <a:ea typeface="隶书" pitchFamily="49" charset="-122"/>
                  </a:rPr>
                  <a:t>系统</a:t>
                </a:r>
                <a:endParaRPr kumimoji="1" lang="zh-CN" altLang="en-US" sz="4800">
                  <a:solidFill>
                    <a:srgbClr val="CC3300"/>
                  </a:solidFill>
                  <a:ea typeface="黑体" pitchFamily="2" charset="-122"/>
                </a:endParaRPr>
              </a:p>
            </p:txBody>
          </p:sp>
          <p:sp>
            <p:nvSpPr>
              <p:cNvPr id="1772562" name="Text Box 18"/>
              <p:cNvSpPr txBox="1">
                <a:spLocks noChangeArrowheads="1"/>
              </p:cNvSpPr>
              <p:nvPr/>
            </p:nvSpPr>
            <p:spPr bwMode="auto">
              <a:xfrm>
                <a:off x="839" y="1661"/>
                <a:ext cx="480" cy="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lnSpc>
                    <a:spcPct val="6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程</a:t>
                </a:r>
              </a:p>
              <a:p>
                <a:pPr eaLnBrk="0" hangingPunct="0">
                  <a:lnSpc>
                    <a:spcPct val="2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序</a:t>
                </a:r>
              </a:p>
              <a:p>
                <a:pPr eaLnBrk="0" hangingPunct="0">
                  <a:lnSpc>
                    <a:spcPct val="2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设</a:t>
                </a:r>
              </a:p>
              <a:p>
                <a:pPr eaLnBrk="0" hangingPunct="0">
                  <a:lnSpc>
                    <a:spcPct val="2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计</a:t>
                </a:r>
              </a:p>
              <a:p>
                <a:pPr eaLnBrk="0" hangingPunct="0">
                  <a:lnSpc>
                    <a:spcPct val="2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语</a:t>
                </a:r>
              </a:p>
              <a:p>
                <a:pPr eaLnBrk="0" hangingPunct="0">
                  <a:lnSpc>
                    <a:spcPct val="2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言</a:t>
                </a:r>
                <a:endParaRPr kumimoji="1" lang="zh-CN" altLang="en-US" sz="4000" b="0" i="1">
                  <a:solidFill>
                    <a:schemeClr val="accent2"/>
                  </a:solidFill>
                </a:endParaRPr>
              </a:p>
            </p:txBody>
          </p:sp>
          <p:sp>
            <p:nvSpPr>
              <p:cNvPr id="1772563" name="Text Box 19"/>
              <p:cNvSpPr txBox="1">
                <a:spLocks noChangeArrowheads="1"/>
              </p:cNvSpPr>
              <p:nvPr/>
            </p:nvSpPr>
            <p:spPr bwMode="auto">
              <a:xfrm>
                <a:off x="4649" y="1752"/>
                <a:ext cx="48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lnSpc>
                    <a:spcPct val="60000"/>
                  </a:lnSpc>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语言处理程序</a:t>
                </a:r>
                <a:endParaRPr kumimoji="1" lang="zh-CN" altLang="en-US" sz="4000" b="0" i="1">
                  <a:solidFill>
                    <a:schemeClr val="accent2"/>
                  </a:solidFill>
                </a:endParaRPr>
              </a:p>
            </p:txBody>
          </p:sp>
          <p:sp>
            <p:nvSpPr>
              <p:cNvPr id="1772564" name="Text Box 20"/>
              <p:cNvSpPr txBox="1">
                <a:spLocks noChangeArrowheads="1"/>
              </p:cNvSpPr>
              <p:nvPr/>
            </p:nvSpPr>
            <p:spPr bwMode="auto">
              <a:xfrm>
                <a:off x="2200" y="890"/>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000">
                    <a:solidFill>
                      <a:schemeClr val="accent2"/>
                    </a:solidFill>
                    <a:effectLst>
                      <a:outerShdw blurRad="38100" dist="38100" dir="2700000" algn="tl">
                        <a:srgbClr val="C0C0C0"/>
                      </a:outerShdw>
                    </a:effectLst>
                    <a:ea typeface="隶书" pitchFamily="49" charset="-122"/>
                  </a:rPr>
                  <a:t>支持软件</a:t>
                </a:r>
                <a:endParaRPr kumimoji="1" lang="zh-CN" altLang="en-US" sz="4800" b="0" i="1">
                  <a:solidFill>
                    <a:schemeClr val="accent2"/>
                  </a:solidFill>
                </a:endParaRPr>
              </a:p>
            </p:txBody>
          </p:sp>
          <p:sp>
            <p:nvSpPr>
              <p:cNvPr id="1772565" name="Text Box 21"/>
              <p:cNvSpPr txBox="1">
                <a:spLocks noChangeArrowheads="1"/>
              </p:cNvSpPr>
              <p:nvPr/>
            </p:nvSpPr>
            <p:spPr bwMode="auto">
              <a:xfrm>
                <a:off x="0" y="1888"/>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accent2"/>
                    </a:solidFill>
                    <a:ea typeface="隶书" pitchFamily="49" charset="-122"/>
                  </a:rPr>
                  <a:t>应用</a:t>
                </a:r>
                <a:endParaRPr kumimoji="1" lang="zh-CN" altLang="en-US" sz="4800" b="0" i="1">
                  <a:solidFill>
                    <a:schemeClr val="accent2"/>
                  </a:solidFill>
                </a:endParaRPr>
              </a:p>
            </p:txBody>
          </p:sp>
          <p:sp>
            <p:nvSpPr>
              <p:cNvPr id="1772566" name="Text Box 22"/>
              <p:cNvSpPr txBox="1">
                <a:spLocks noChangeArrowheads="1"/>
              </p:cNvSpPr>
              <p:nvPr/>
            </p:nvSpPr>
            <p:spPr bwMode="auto">
              <a:xfrm>
                <a:off x="5232" y="1933"/>
                <a:ext cx="528"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accent2"/>
                    </a:solidFill>
                    <a:ea typeface="隶书" pitchFamily="49" charset="-122"/>
                  </a:rPr>
                  <a:t>软件</a:t>
                </a:r>
                <a:endParaRPr kumimoji="1" lang="zh-CN" altLang="en-US" sz="4800" b="0" i="1">
                  <a:solidFill>
                    <a:schemeClr val="accent2"/>
                  </a:solidFill>
                </a:endParaRPr>
              </a:p>
            </p:txBody>
          </p:sp>
          <p:sp>
            <p:nvSpPr>
              <p:cNvPr id="1772567" name="Text Box 23"/>
              <p:cNvSpPr txBox="1">
                <a:spLocks noChangeArrowheads="1"/>
              </p:cNvSpPr>
              <p:nvPr/>
            </p:nvSpPr>
            <p:spPr bwMode="auto">
              <a:xfrm>
                <a:off x="2154" y="3702"/>
                <a:ext cx="18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800">
                    <a:solidFill>
                      <a:schemeClr val="tx2"/>
                    </a:solidFill>
                    <a:effectLst>
                      <a:outerShdw blurRad="38100" dist="38100" dir="2700000" algn="tl">
                        <a:srgbClr val="C0C0C0"/>
                      </a:outerShdw>
                    </a:effectLst>
                    <a:ea typeface="黑体" pitchFamily="2" charset="-122"/>
                  </a:rPr>
                  <a:t>软件系统</a:t>
                </a:r>
                <a:endParaRPr kumimoji="1" lang="zh-CN" altLang="en-US" sz="4800" b="0" i="1">
                  <a:solidFill>
                    <a:schemeClr val="tx2"/>
                  </a:solidFill>
                </a:endParaRPr>
              </a:p>
            </p:txBody>
          </p:sp>
        </p:grpSp>
      </p:grpSp>
    </p:spTree>
    <p:extLst>
      <p:ext uri="{BB962C8B-B14F-4D97-AF65-F5344CB8AC3E}">
        <p14:creationId xmlns:p14="http://schemas.microsoft.com/office/powerpoint/2010/main" val="1932743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72548"/>
                                        </p:tgtEl>
                                        <p:attrNameLst>
                                          <p:attrName>style.visibility</p:attrName>
                                        </p:attrNameLst>
                                      </p:cBhvr>
                                      <p:to>
                                        <p:strVal val="visible"/>
                                      </p:to>
                                    </p:set>
                                    <p:anim calcmode="lin" valueType="num">
                                      <p:cBhvr>
                                        <p:cTn id="7" dur="1000" fill="hold"/>
                                        <p:tgtEl>
                                          <p:spTgt spid="1772548"/>
                                        </p:tgtEl>
                                        <p:attrNameLst>
                                          <p:attrName>ppt_w</p:attrName>
                                        </p:attrNameLst>
                                      </p:cBhvr>
                                      <p:tavLst>
                                        <p:tav tm="0">
                                          <p:val>
                                            <p:fltVal val="0"/>
                                          </p:val>
                                        </p:tav>
                                        <p:tav tm="100000">
                                          <p:val>
                                            <p:strVal val="#ppt_w"/>
                                          </p:val>
                                        </p:tav>
                                      </p:tavLst>
                                    </p:anim>
                                    <p:anim calcmode="lin" valueType="num">
                                      <p:cBhvr>
                                        <p:cTn id="8" dur="1000" fill="hold"/>
                                        <p:tgtEl>
                                          <p:spTgt spid="1772548"/>
                                        </p:tgtEl>
                                        <p:attrNameLst>
                                          <p:attrName>ppt_h</p:attrName>
                                        </p:attrNameLst>
                                      </p:cBhvr>
                                      <p:tavLst>
                                        <p:tav tm="0">
                                          <p:val>
                                            <p:fltVal val="0"/>
                                          </p:val>
                                        </p:tav>
                                        <p:tav tm="100000">
                                          <p:val>
                                            <p:strVal val="#ppt_h"/>
                                          </p:val>
                                        </p:tav>
                                      </p:tavLst>
                                    </p:anim>
                                    <p:anim calcmode="lin" valueType="num">
                                      <p:cBhvr>
                                        <p:cTn id="9" dur="1000" fill="hold"/>
                                        <p:tgtEl>
                                          <p:spTgt spid="177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25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3570" name="Rectangle 2"/>
          <p:cNvSpPr>
            <a:spLocks noGrp="1" noChangeArrowheads="1"/>
          </p:cNvSpPr>
          <p:nvPr>
            <p:ph type="title"/>
          </p:nvPr>
        </p:nvSpPr>
        <p:spPr>
          <a:xfrm>
            <a:off x="1835150" y="71438"/>
            <a:ext cx="5291138"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73571" name="Rectangle 3"/>
          <p:cNvSpPr>
            <a:spLocks noGrp="1" noChangeArrowheads="1"/>
          </p:cNvSpPr>
          <p:nvPr>
            <p:ph type="body" sz="half" idx="1"/>
          </p:nvPr>
        </p:nvSpPr>
        <p:spPr>
          <a:xfrm>
            <a:off x="539750" y="1412875"/>
            <a:ext cx="8353425"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30000"/>
              </a:lnSpc>
            </a:pPr>
            <a:r>
              <a:rPr lang="zh-CN" altLang="en-US" sz="2400" b="1" dirty="0">
                <a:latin typeface="宋体" charset="-122"/>
              </a:rPr>
              <a:t>定义</a:t>
            </a:r>
            <a:endParaRPr lang="zh-CN" altLang="en-US" sz="2800" b="1" dirty="0">
              <a:effectLst>
                <a:outerShdw blurRad="38100" dist="38100" dir="2700000" algn="tl">
                  <a:srgbClr val="C0C0C0"/>
                </a:outerShdw>
              </a:effectLst>
              <a:latin typeface="宋体" charset="-122"/>
            </a:endParaRPr>
          </a:p>
          <a:p>
            <a:pPr>
              <a:lnSpc>
                <a:spcPct val="130000"/>
              </a:lnSpc>
              <a:buFont typeface="Wingdings" pitchFamily="2" charset="2"/>
              <a:buNone/>
            </a:pPr>
            <a:r>
              <a:rPr lang="zh-CN" altLang="en-US" sz="2000" b="1" dirty="0">
                <a:effectLst>
                  <a:outerShdw blurRad="38100" dist="38100" dir="2700000" algn="tl">
                    <a:srgbClr val="C0C0C0"/>
                  </a:outerShdw>
                </a:effectLst>
                <a:latin typeface="楷体_GB2312" pitchFamily="49" charset="-122"/>
                <a:ea typeface="楷体_GB2312" pitchFamily="49" charset="-122"/>
              </a:rPr>
              <a:t>    </a:t>
            </a:r>
            <a:r>
              <a:rPr lang="zh-CN" altLang="en-US" sz="2000" b="1" dirty="0">
                <a:latin typeface="楷体_GB2312" pitchFamily="49" charset="-122"/>
                <a:ea typeface="楷体_GB2312" pitchFamily="49" charset="-122"/>
              </a:rPr>
              <a:t>操作系统（</a:t>
            </a:r>
            <a:r>
              <a:rPr lang="en-US" altLang="zh-CN" sz="2000" b="1" dirty="0" smtClean="0">
                <a:latin typeface="楷体_GB2312" pitchFamily="49" charset="-122"/>
                <a:ea typeface="楷体_GB2312" pitchFamily="49" charset="-122"/>
              </a:rPr>
              <a:t>OS</a:t>
            </a:r>
            <a:r>
              <a:rPr lang="zh-CN" altLang="en-US" sz="20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Operating </a:t>
            </a:r>
            <a:r>
              <a:rPr lang="en-US" altLang="zh-CN" sz="2000" b="1" dirty="0">
                <a:latin typeface="楷体_GB2312" pitchFamily="49" charset="-122"/>
                <a:ea typeface="楷体_GB2312" pitchFamily="49" charset="-122"/>
              </a:rPr>
              <a:t>System)</a:t>
            </a:r>
            <a:r>
              <a:rPr lang="zh-CN" altLang="en-US" sz="2000" b="1" dirty="0">
                <a:latin typeface="楷体_GB2312" pitchFamily="49" charset="-122"/>
                <a:ea typeface="楷体_GB2312" pitchFamily="49" charset="-122"/>
              </a:rPr>
              <a:t>是计算机系统的核心控制软</a:t>
            </a:r>
          </a:p>
          <a:p>
            <a:pPr>
              <a:lnSpc>
                <a:spcPct val="130000"/>
              </a:lnSpc>
              <a:buFont typeface="Wingdings" pitchFamily="2" charset="2"/>
              <a:buNone/>
            </a:pPr>
            <a:r>
              <a:rPr lang="zh-CN" altLang="en-US" sz="2000" b="1" dirty="0">
                <a:latin typeface="楷体_GB2312" pitchFamily="49" charset="-122"/>
                <a:ea typeface="楷体_GB2312" pitchFamily="49" charset="-122"/>
              </a:rPr>
              <a:t>件，它是对计算机所有资源进行控制与管理的大型程序，它由许多</a:t>
            </a:r>
          </a:p>
          <a:p>
            <a:pPr>
              <a:lnSpc>
                <a:spcPct val="130000"/>
              </a:lnSpc>
              <a:buFont typeface="Wingdings" pitchFamily="2" charset="2"/>
              <a:buNone/>
            </a:pPr>
            <a:r>
              <a:rPr lang="zh-CN" altLang="en-US" sz="2000" b="1" dirty="0">
                <a:latin typeface="楷体_GB2312" pitchFamily="49" charset="-122"/>
                <a:ea typeface="楷体_GB2312" pitchFamily="49" charset="-122"/>
              </a:rPr>
              <a:t>具有控制和管理功能的子程序组成。</a:t>
            </a:r>
          </a:p>
          <a:p>
            <a:pPr>
              <a:lnSpc>
                <a:spcPct val="130000"/>
              </a:lnSpc>
            </a:pPr>
            <a:r>
              <a:rPr lang="zh-CN" altLang="en-US" sz="2400" b="1" dirty="0">
                <a:latin typeface="宋体" charset="-122"/>
              </a:rPr>
              <a:t>作用</a:t>
            </a:r>
          </a:p>
          <a:p>
            <a:pPr>
              <a:lnSpc>
                <a:spcPct val="130000"/>
              </a:lnSpc>
              <a:buFont typeface="Marlett" pitchFamily="2" charset="2"/>
              <a:buNone/>
            </a:pPr>
            <a:r>
              <a:rPr lang="zh-CN" altLang="en-US" sz="2000" b="1" dirty="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OS</a:t>
            </a:r>
            <a:r>
              <a:rPr lang="zh-CN" altLang="en-US" sz="2000" b="1" dirty="0">
                <a:latin typeface="楷体_GB2312" pitchFamily="49" charset="-122"/>
                <a:ea typeface="楷体_GB2312" pitchFamily="49" charset="-122"/>
              </a:rPr>
              <a:t>是组织用户对计算机所有资源的使用，使之更有效、合理和方</a:t>
            </a:r>
          </a:p>
          <a:p>
            <a:pPr>
              <a:lnSpc>
                <a:spcPct val="130000"/>
              </a:lnSpc>
              <a:buFont typeface="Marlett" pitchFamily="2" charset="2"/>
              <a:buNone/>
            </a:pPr>
            <a:r>
              <a:rPr lang="zh-CN" altLang="en-US" sz="2000" b="1" dirty="0">
                <a:latin typeface="楷体_GB2312" pitchFamily="49" charset="-122"/>
                <a:ea typeface="楷体_GB2312" pitchFamily="49" charset="-122"/>
              </a:rPr>
              <a:t>便。所以，</a:t>
            </a:r>
            <a:r>
              <a:rPr lang="en-US" altLang="zh-CN" sz="2000" b="1" dirty="0">
                <a:latin typeface="楷体_GB2312" pitchFamily="49" charset="-122"/>
                <a:ea typeface="楷体_GB2312" pitchFamily="49" charset="-122"/>
              </a:rPr>
              <a:t>OS</a:t>
            </a:r>
            <a:r>
              <a:rPr lang="zh-CN" altLang="en-US" sz="2000" b="1" dirty="0">
                <a:latin typeface="楷体_GB2312" pitchFamily="49" charset="-122"/>
                <a:ea typeface="楷体_GB2312" pitchFamily="49" charset="-122"/>
              </a:rPr>
              <a:t>首先是一个软件，其次它是用于控制管理计算机自身</a:t>
            </a:r>
          </a:p>
          <a:p>
            <a:pPr>
              <a:lnSpc>
                <a:spcPct val="130000"/>
              </a:lnSpc>
              <a:buFont typeface="Marlett" pitchFamily="2" charset="2"/>
              <a:buNone/>
            </a:pPr>
            <a:r>
              <a:rPr lang="zh-CN" altLang="en-US" sz="2000" b="1" dirty="0">
                <a:latin typeface="楷体_GB2312" pitchFamily="49" charset="-122"/>
                <a:ea typeface="楷体_GB2312" pitchFamily="49" charset="-122"/>
              </a:rPr>
              <a:t>的软件。</a:t>
            </a:r>
          </a:p>
        </p:txBody>
      </p:sp>
    </p:spTree>
    <p:extLst>
      <p:ext uri="{BB962C8B-B14F-4D97-AF65-F5344CB8AC3E}">
        <p14:creationId xmlns:p14="http://schemas.microsoft.com/office/powerpoint/2010/main" val="2370643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3571">
                                            <p:txEl>
                                              <p:pRg st="0" end="0"/>
                                            </p:txEl>
                                          </p:spTgt>
                                        </p:tgtEl>
                                        <p:attrNameLst>
                                          <p:attrName>style.visibility</p:attrName>
                                        </p:attrNameLst>
                                      </p:cBhvr>
                                      <p:to>
                                        <p:strVal val="visible"/>
                                      </p:to>
                                    </p:set>
                                    <p:animEffect transition="in" filter="wipe(left)">
                                      <p:cBhvr>
                                        <p:cTn id="7" dur="500"/>
                                        <p:tgtEl>
                                          <p:spTgt spid="177357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73571">
                                            <p:txEl>
                                              <p:pRg st="1" end="1"/>
                                            </p:txEl>
                                          </p:spTgt>
                                        </p:tgtEl>
                                        <p:attrNameLst>
                                          <p:attrName>style.visibility</p:attrName>
                                        </p:attrNameLst>
                                      </p:cBhvr>
                                      <p:to>
                                        <p:strVal val="visible"/>
                                      </p:to>
                                    </p:set>
                                    <p:animEffect transition="in" filter="wipe(left)">
                                      <p:cBhvr>
                                        <p:cTn id="11" dur="500"/>
                                        <p:tgtEl>
                                          <p:spTgt spid="177357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73571">
                                            <p:txEl>
                                              <p:pRg st="2" end="2"/>
                                            </p:txEl>
                                          </p:spTgt>
                                        </p:tgtEl>
                                        <p:attrNameLst>
                                          <p:attrName>style.visibility</p:attrName>
                                        </p:attrNameLst>
                                      </p:cBhvr>
                                      <p:to>
                                        <p:strVal val="visible"/>
                                      </p:to>
                                    </p:set>
                                    <p:animEffect transition="in" filter="wipe(left)">
                                      <p:cBhvr>
                                        <p:cTn id="15" dur="500"/>
                                        <p:tgtEl>
                                          <p:spTgt spid="177357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73571">
                                            <p:txEl>
                                              <p:pRg st="3" end="3"/>
                                            </p:txEl>
                                          </p:spTgt>
                                        </p:tgtEl>
                                        <p:attrNameLst>
                                          <p:attrName>style.visibility</p:attrName>
                                        </p:attrNameLst>
                                      </p:cBhvr>
                                      <p:to>
                                        <p:strVal val="visible"/>
                                      </p:to>
                                    </p:set>
                                    <p:animEffect transition="in" filter="wipe(left)">
                                      <p:cBhvr>
                                        <p:cTn id="19" dur="500"/>
                                        <p:tgtEl>
                                          <p:spTgt spid="1773571">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73571">
                                            <p:txEl>
                                              <p:pRg st="4" end="4"/>
                                            </p:txEl>
                                          </p:spTgt>
                                        </p:tgtEl>
                                        <p:attrNameLst>
                                          <p:attrName>style.visibility</p:attrName>
                                        </p:attrNameLst>
                                      </p:cBhvr>
                                      <p:to>
                                        <p:strVal val="visible"/>
                                      </p:to>
                                    </p:set>
                                    <p:animEffect transition="in" filter="wipe(left)">
                                      <p:cBhvr>
                                        <p:cTn id="23" dur="500"/>
                                        <p:tgtEl>
                                          <p:spTgt spid="1773571">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73571">
                                            <p:txEl>
                                              <p:pRg st="5" end="5"/>
                                            </p:txEl>
                                          </p:spTgt>
                                        </p:tgtEl>
                                        <p:attrNameLst>
                                          <p:attrName>style.visibility</p:attrName>
                                        </p:attrNameLst>
                                      </p:cBhvr>
                                      <p:to>
                                        <p:strVal val="visible"/>
                                      </p:to>
                                    </p:set>
                                    <p:animEffect transition="in" filter="wipe(left)">
                                      <p:cBhvr>
                                        <p:cTn id="27" dur="500"/>
                                        <p:tgtEl>
                                          <p:spTgt spid="1773571">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73571">
                                            <p:txEl>
                                              <p:pRg st="6" end="6"/>
                                            </p:txEl>
                                          </p:spTgt>
                                        </p:tgtEl>
                                        <p:attrNameLst>
                                          <p:attrName>style.visibility</p:attrName>
                                        </p:attrNameLst>
                                      </p:cBhvr>
                                      <p:to>
                                        <p:strVal val="visible"/>
                                      </p:to>
                                    </p:set>
                                    <p:animEffect transition="in" filter="wipe(left)">
                                      <p:cBhvr>
                                        <p:cTn id="31" dur="500"/>
                                        <p:tgtEl>
                                          <p:spTgt spid="1773571">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73571">
                                            <p:txEl>
                                              <p:pRg st="7" end="7"/>
                                            </p:txEl>
                                          </p:spTgt>
                                        </p:tgtEl>
                                        <p:attrNameLst>
                                          <p:attrName>style.visibility</p:attrName>
                                        </p:attrNameLst>
                                      </p:cBhvr>
                                      <p:to>
                                        <p:strVal val="visible"/>
                                      </p:to>
                                    </p:set>
                                    <p:animEffect transition="in" filter="wipe(left)">
                                      <p:cBhvr>
                                        <p:cTn id="35" dur="500"/>
                                        <p:tgtEl>
                                          <p:spTgt spid="1773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4594" name="Rectangle 2"/>
          <p:cNvSpPr>
            <a:spLocks noGrp="1" noChangeArrowheads="1"/>
          </p:cNvSpPr>
          <p:nvPr>
            <p:ph type="title"/>
          </p:nvPr>
        </p:nvSpPr>
        <p:spPr>
          <a:xfrm>
            <a:off x="2268538" y="71438"/>
            <a:ext cx="4930775"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74595" name="Rectangle 3"/>
          <p:cNvSpPr>
            <a:spLocks noGrp="1" noChangeArrowheads="1"/>
          </p:cNvSpPr>
          <p:nvPr>
            <p:ph type="body" sz="half" idx="1"/>
          </p:nvPr>
        </p:nvSpPr>
        <p:spPr>
          <a:xfrm>
            <a:off x="395288" y="1341438"/>
            <a:ext cx="8280400" cy="44640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en-US" altLang="zh-CN" sz="2200" b="1">
                <a:latin typeface="宋体" charset="-122"/>
              </a:rPr>
              <a:t>OS</a:t>
            </a:r>
            <a:r>
              <a:rPr lang="zh-CN" altLang="en-US" sz="2200" b="1">
                <a:latin typeface="宋体" charset="-122"/>
              </a:rPr>
              <a:t>的特点</a:t>
            </a:r>
          </a:p>
          <a:p>
            <a:pPr>
              <a:buSzPct val="50000"/>
              <a:buFont typeface="Marlett" pitchFamily="2" charset="2"/>
              <a:buNone/>
            </a:pPr>
            <a:r>
              <a:rPr lang="zh-CN" altLang="en-US" sz="2200" b="1">
                <a:latin typeface="楷体_GB2312" pitchFamily="49" charset="-122"/>
                <a:ea typeface="楷体_GB2312" pitchFamily="49" charset="-122"/>
              </a:rPr>
              <a:t>  并行性、共享性和随机性。</a:t>
            </a:r>
          </a:p>
          <a:p>
            <a:pPr>
              <a:buSzPct val="50000"/>
              <a:buFont typeface="Marlett" pitchFamily="2" charset="2"/>
              <a:buChar char="n"/>
            </a:pPr>
            <a:r>
              <a:rPr lang="zh-CN" altLang="en-US" sz="2400" b="1">
                <a:latin typeface="宋体" charset="-122"/>
              </a:rPr>
              <a:t>功能</a:t>
            </a:r>
          </a:p>
          <a:p>
            <a:pPr>
              <a:lnSpc>
                <a:spcPct val="125000"/>
              </a:lnSpc>
              <a:buFont typeface="Marlett" pitchFamily="2" charset="2"/>
              <a:buNone/>
            </a:pPr>
            <a:r>
              <a:rPr lang="zh-CN" altLang="en-US" sz="2000" b="1">
                <a:latin typeface="楷体_GB2312" pitchFamily="49" charset="-122"/>
                <a:ea typeface="楷体_GB2312" pitchFamily="49" charset="-122"/>
              </a:rPr>
              <a:t>    </a:t>
            </a:r>
            <a:r>
              <a:rPr lang="en-US" altLang="zh-CN" sz="2000" b="1">
                <a:latin typeface="楷体_GB2312" pitchFamily="49" charset="-122"/>
                <a:ea typeface="楷体_GB2312" pitchFamily="49" charset="-122"/>
              </a:rPr>
              <a:t>OS</a:t>
            </a:r>
            <a:r>
              <a:rPr lang="zh-CN" altLang="en-US" sz="2000" b="1">
                <a:latin typeface="楷体_GB2312" pitchFamily="49" charset="-122"/>
                <a:ea typeface="楷体_GB2312" pitchFamily="49" charset="-122"/>
              </a:rPr>
              <a:t>是计算机所有资源管理系统，由其负责对计算机的所有软件资</a:t>
            </a:r>
          </a:p>
          <a:p>
            <a:pPr>
              <a:lnSpc>
                <a:spcPct val="125000"/>
              </a:lnSpc>
              <a:buFont typeface="Marlett" pitchFamily="2" charset="2"/>
              <a:buNone/>
            </a:pPr>
            <a:r>
              <a:rPr lang="zh-CN" altLang="en-US" sz="2000" b="1">
                <a:latin typeface="楷体_GB2312" pitchFamily="49" charset="-122"/>
                <a:ea typeface="楷体_GB2312" pitchFamily="49" charset="-122"/>
              </a:rPr>
              <a:t>源、硬件资源进行分配、控制、调度和回收。</a:t>
            </a:r>
          </a:p>
          <a:p>
            <a:pPr>
              <a:lnSpc>
                <a:spcPct val="125000"/>
              </a:lnSpc>
              <a:buFont typeface="Marlett" pitchFamily="2" charset="2"/>
              <a:buNone/>
            </a:pPr>
            <a:r>
              <a:rPr lang="zh-CN" altLang="en-US" sz="2000" b="1">
                <a:latin typeface="楷体_GB2312" pitchFamily="49" charset="-122"/>
                <a:ea typeface="楷体_GB2312" pitchFamily="49" charset="-122"/>
              </a:rPr>
              <a:t>    具体资源管理分为：处理机管理、存储器管理、输入输出设备管理、信息管理。</a:t>
            </a:r>
          </a:p>
          <a:p>
            <a:pPr>
              <a:lnSpc>
                <a:spcPct val="125000"/>
              </a:lnSpc>
              <a:buFont typeface="Marlett" pitchFamily="2" charset="2"/>
              <a:buNone/>
            </a:pPr>
            <a:r>
              <a:rPr lang="zh-CN" altLang="en-US" sz="2000" b="1">
                <a:latin typeface="楷体_GB2312" pitchFamily="49" charset="-122"/>
                <a:ea typeface="楷体_GB2312" pitchFamily="49" charset="-122"/>
              </a:rPr>
              <a:t>    从宏观上看，</a:t>
            </a:r>
            <a:r>
              <a:rPr lang="en-US" altLang="zh-CN" sz="2000" b="1">
                <a:latin typeface="楷体_GB2312" pitchFamily="49" charset="-122"/>
                <a:ea typeface="楷体_GB2312" pitchFamily="49" charset="-122"/>
              </a:rPr>
              <a:t>OS</a:t>
            </a:r>
            <a:r>
              <a:rPr lang="zh-CN" altLang="en-US" sz="2000" b="1">
                <a:latin typeface="楷体_GB2312" pitchFamily="49" charset="-122"/>
                <a:ea typeface="楷体_GB2312" pitchFamily="49" charset="-122"/>
              </a:rPr>
              <a:t>是一台比</a:t>
            </a:r>
            <a:r>
              <a:rPr lang="zh-CN" altLang="en-US" sz="2000" b="1">
                <a:latin typeface="Arial"/>
                <a:ea typeface="楷体_GB2312" pitchFamily="49" charset="-122"/>
              </a:rPr>
              <a:t>“</a:t>
            </a:r>
            <a:r>
              <a:rPr lang="zh-CN" altLang="en-US" sz="2000" b="1">
                <a:latin typeface="楷体_GB2312" pitchFamily="49" charset="-122"/>
                <a:ea typeface="楷体_GB2312" pitchFamily="49" charset="-122"/>
              </a:rPr>
              <a:t>裸机</a:t>
            </a:r>
            <a:r>
              <a:rPr lang="zh-CN" altLang="en-US" sz="2000" b="1">
                <a:latin typeface="Arial"/>
                <a:ea typeface="楷体_GB2312" pitchFamily="49" charset="-122"/>
              </a:rPr>
              <a:t>”</a:t>
            </a:r>
            <a:r>
              <a:rPr lang="zh-CN" altLang="en-US" sz="2000" b="1">
                <a:latin typeface="楷体_GB2312" pitchFamily="49" charset="-122"/>
                <a:ea typeface="楷体_GB2312" pitchFamily="49" charset="-122"/>
              </a:rPr>
              <a:t>功能更强大、服务质量更高、使用户觉得更灵活方便的虚拟机器，是用户与裸机的界面接口，用户通过之使用计算机。</a:t>
            </a:r>
            <a:endParaRPr lang="zh-CN" altLang="en-US" sz="2200" b="1">
              <a:latin typeface="楷体_GB2312" pitchFamily="49" charset="-122"/>
              <a:ea typeface="楷体_GB2312" pitchFamily="49" charset="-122"/>
            </a:endParaRPr>
          </a:p>
        </p:txBody>
      </p:sp>
    </p:spTree>
    <p:extLst>
      <p:ext uri="{BB962C8B-B14F-4D97-AF65-F5344CB8AC3E}">
        <p14:creationId xmlns:p14="http://schemas.microsoft.com/office/powerpoint/2010/main" val="12298558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4595">
                                            <p:txEl>
                                              <p:pRg st="0" end="0"/>
                                            </p:txEl>
                                          </p:spTgt>
                                        </p:tgtEl>
                                        <p:attrNameLst>
                                          <p:attrName>style.visibility</p:attrName>
                                        </p:attrNameLst>
                                      </p:cBhvr>
                                      <p:to>
                                        <p:strVal val="visible"/>
                                      </p:to>
                                    </p:set>
                                    <p:animEffect transition="in" filter="wipe(left)">
                                      <p:cBhvr>
                                        <p:cTn id="7" dur="500"/>
                                        <p:tgtEl>
                                          <p:spTgt spid="177459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74595">
                                            <p:txEl>
                                              <p:pRg st="1" end="1"/>
                                            </p:txEl>
                                          </p:spTgt>
                                        </p:tgtEl>
                                        <p:attrNameLst>
                                          <p:attrName>style.visibility</p:attrName>
                                        </p:attrNameLst>
                                      </p:cBhvr>
                                      <p:to>
                                        <p:strVal val="visible"/>
                                      </p:to>
                                    </p:set>
                                    <p:animEffect transition="in" filter="wipe(left)">
                                      <p:cBhvr>
                                        <p:cTn id="11" dur="500"/>
                                        <p:tgtEl>
                                          <p:spTgt spid="177459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74595">
                                            <p:txEl>
                                              <p:pRg st="2" end="2"/>
                                            </p:txEl>
                                          </p:spTgt>
                                        </p:tgtEl>
                                        <p:attrNameLst>
                                          <p:attrName>style.visibility</p:attrName>
                                        </p:attrNameLst>
                                      </p:cBhvr>
                                      <p:to>
                                        <p:strVal val="visible"/>
                                      </p:to>
                                    </p:set>
                                    <p:animEffect transition="in" filter="wipe(left)">
                                      <p:cBhvr>
                                        <p:cTn id="15" dur="500"/>
                                        <p:tgtEl>
                                          <p:spTgt spid="177459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74595">
                                            <p:txEl>
                                              <p:pRg st="3" end="3"/>
                                            </p:txEl>
                                          </p:spTgt>
                                        </p:tgtEl>
                                        <p:attrNameLst>
                                          <p:attrName>style.visibility</p:attrName>
                                        </p:attrNameLst>
                                      </p:cBhvr>
                                      <p:to>
                                        <p:strVal val="visible"/>
                                      </p:to>
                                    </p:set>
                                    <p:animEffect transition="in" filter="wipe(left)">
                                      <p:cBhvr>
                                        <p:cTn id="19" dur="500"/>
                                        <p:tgtEl>
                                          <p:spTgt spid="177459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74595">
                                            <p:txEl>
                                              <p:pRg st="4" end="4"/>
                                            </p:txEl>
                                          </p:spTgt>
                                        </p:tgtEl>
                                        <p:attrNameLst>
                                          <p:attrName>style.visibility</p:attrName>
                                        </p:attrNameLst>
                                      </p:cBhvr>
                                      <p:to>
                                        <p:strVal val="visible"/>
                                      </p:to>
                                    </p:set>
                                    <p:animEffect transition="in" filter="wipe(left)">
                                      <p:cBhvr>
                                        <p:cTn id="23" dur="500"/>
                                        <p:tgtEl>
                                          <p:spTgt spid="177459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74595">
                                            <p:txEl>
                                              <p:pRg st="5" end="5"/>
                                            </p:txEl>
                                          </p:spTgt>
                                        </p:tgtEl>
                                        <p:attrNameLst>
                                          <p:attrName>style.visibility</p:attrName>
                                        </p:attrNameLst>
                                      </p:cBhvr>
                                      <p:to>
                                        <p:strVal val="visible"/>
                                      </p:to>
                                    </p:set>
                                    <p:animEffect transition="in" filter="wipe(left)">
                                      <p:cBhvr>
                                        <p:cTn id="27" dur="500"/>
                                        <p:tgtEl>
                                          <p:spTgt spid="1774595">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74595">
                                            <p:txEl>
                                              <p:pRg st="6" end="6"/>
                                            </p:txEl>
                                          </p:spTgt>
                                        </p:tgtEl>
                                        <p:attrNameLst>
                                          <p:attrName>style.visibility</p:attrName>
                                        </p:attrNameLst>
                                      </p:cBhvr>
                                      <p:to>
                                        <p:strVal val="visible"/>
                                      </p:to>
                                    </p:set>
                                    <p:animEffect transition="in" filter="wipe(left)">
                                      <p:cBhvr>
                                        <p:cTn id="31" dur="500"/>
                                        <p:tgtEl>
                                          <p:spTgt spid="1774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5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ChangeArrowheads="1"/>
          </p:cNvSpPr>
          <p:nvPr/>
        </p:nvSpPr>
        <p:spPr bwMode="auto">
          <a:xfrm>
            <a:off x="0" y="3141663"/>
            <a:ext cx="9144000" cy="37163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775619" name="Rectangle 3"/>
          <p:cNvSpPr>
            <a:spLocks noGrp="1" noChangeArrowheads="1"/>
          </p:cNvSpPr>
          <p:nvPr>
            <p:ph type="title"/>
          </p:nvPr>
        </p:nvSpPr>
        <p:spPr>
          <a:xfrm>
            <a:off x="1979613" y="71438"/>
            <a:ext cx="5146675"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接口</a:t>
            </a:r>
          </a:p>
        </p:txBody>
      </p:sp>
      <p:sp>
        <p:nvSpPr>
          <p:cNvPr id="1775620" name="Rectangle 4"/>
          <p:cNvSpPr>
            <a:spLocks noGrp="1" noChangeArrowheads="1"/>
          </p:cNvSpPr>
          <p:nvPr>
            <p:ph type="body" sz="half" idx="1"/>
          </p:nvPr>
        </p:nvSpPr>
        <p:spPr>
          <a:xfrm>
            <a:off x="0" y="1412875"/>
            <a:ext cx="9142413" cy="1296988"/>
          </a:xfrm>
          <a:noFill/>
          <a:ln/>
          <a:extLst>
            <a:ext uri="{909E8E84-426E-40DD-AFC4-6F175D3DCCD1}">
              <a14:hiddenFill xmlns:a14="http://schemas.microsoft.com/office/drawing/2010/main">
                <a:solidFill>
                  <a:schemeClr val="accent2"/>
                </a:solidFill>
              </a14:hiddenFill>
            </a:ext>
          </a:extLst>
        </p:spPr>
        <p:txBody>
          <a:bodyPr lIns="92075" tIns="46038" rIns="92075" bIns="46038"/>
          <a:lstStyle/>
          <a:p>
            <a:pPr>
              <a:lnSpc>
                <a:spcPct val="80000"/>
              </a:lnSpc>
              <a:buSzPct val="50000"/>
              <a:buFont typeface="Marlett" pitchFamily="2" charset="2"/>
              <a:buChar char="n"/>
            </a:pPr>
            <a:r>
              <a:rPr lang="zh-CN" altLang="en-US" sz="2600" b="1">
                <a:latin typeface="宋体" charset="-122"/>
              </a:rPr>
              <a:t>操作系统的接口</a:t>
            </a:r>
            <a:endParaRPr lang="zh-CN" altLang="en-US" sz="2600" b="1">
              <a:effectLst>
                <a:outerShdw blurRad="38100" dist="38100" dir="2700000" algn="tl">
                  <a:srgbClr val="C0C0C0"/>
                </a:outerShdw>
              </a:effectLst>
              <a:latin typeface="宋体" charset="-122"/>
            </a:endParaRPr>
          </a:p>
          <a:p>
            <a:pPr>
              <a:lnSpc>
                <a:spcPct val="80000"/>
              </a:lnSpc>
              <a:buSzPct val="50000"/>
              <a:buFont typeface="Marlett" pitchFamily="2" charset="2"/>
              <a:buNone/>
            </a:pPr>
            <a:r>
              <a:rPr lang="zh-CN" altLang="en-US" sz="2000" b="1">
                <a:effectLst>
                  <a:outerShdw blurRad="38100" dist="38100" dir="2700000" algn="tl">
                    <a:srgbClr val="C0C0C0"/>
                  </a:outerShdw>
                </a:effectLst>
                <a:latin typeface="楷体_GB2312" pitchFamily="49" charset="-122"/>
                <a:ea typeface="楷体_GB2312" pitchFamily="49" charset="-122"/>
              </a:rPr>
              <a:t>        </a:t>
            </a:r>
            <a:r>
              <a:rPr lang="en-US" altLang="zh-CN" sz="2200" b="1">
                <a:latin typeface="楷体_GB2312" pitchFamily="49" charset="-122"/>
                <a:ea typeface="楷体_GB2312" pitchFamily="49" charset="-122"/>
              </a:rPr>
              <a:t>OS</a:t>
            </a:r>
            <a:r>
              <a:rPr lang="zh-CN" altLang="en-US" sz="2200" b="1">
                <a:latin typeface="楷体_GB2312" pitchFamily="49" charset="-122"/>
                <a:ea typeface="楷体_GB2312" pitchFamily="49" charset="-122"/>
              </a:rPr>
              <a:t>与计算机硬件的接口、</a:t>
            </a:r>
            <a:r>
              <a:rPr lang="en-US" altLang="zh-CN" sz="2200" b="1">
                <a:latin typeface="楷体_GB2312" pitchFamily="49" charset="-122"/>
                <a:ea typeface="楷体_GB2312" pitchFamily="49" charset="-122"/>
              </a:rPr>
              <a:t>OS</a:t>
            </a:r>
            <a:r>
              <a:rPr lang="zh-CN" altLang="en-US" sz="2200" b="1">
                <a:latin typeface="楷体_GB2312" pitchFamily="49" charset="-122"/>
                <a:ea typeface="楷体_GB2312" pitchFamily="49" charset="-122"/>
              </a:rPr>
              <a:t>与其它软件之间的接口、</a:t>
            </a:r>
            <a:r>
              <a:rPr lang="en-US" altLang="zh-CN" sz="2200" b="1">
                <a:latin typeface="楷体_GB2312" pitchFamily="49" charset="-122"/>
                <a:ea typeface="楷体_GB2312" pitchFamily="49" charset="-122"/>
              </a:rPr>
              <a:t>OS</a:t>
            </a:r>
            <a:r>
              <a:rPr lang="zh-CN" altLang="en-US" sz="2200" b="1">
                <a:latin typeface="楷体_GB2312" pitchFamily="49" charset="-122"/>
                <a:ea typeface="楷体_GB2312" pitchFamily="49" charset="-122"/>
              </a:rPr>
              <a:t>与计算机网络或通信线路之间的接口、</a:t>
            </a:r>
            <a:r>
              <a:rPr lang="en-US" altLang="zh-CN" sz="2200" b="1">
                <a:latin typeface="楷体_GB2312" pitchFamily="49" charset="-122"/>
                <a:ea typeface="楷体_GB2312" pitchFamily="49" charset="-122"/>
              </a:rPr>
              <a:t>OS</a:t>
            </a:r>
            <a:r>
              <a:rPr lang="zh-CN" altLang="en-US" sz="2200" b="1">
                <a:latin typeface="楷体_GB2312" pitchFamily="49" charset="-122"/>
                <a:ea typeface="楷体_GB2312" pitchFamily="49" charset="-122"/>
              </a:rPr>
              <a:t>与操作人员之间的接口</a:t>
            </a:r>
          </a:p>
        </p:txBody>
      </p:sp>
      <p:grpSp>
        <p:nvGrpSpPr>
          <p:cNvPr id="1775621" name="Group 5"/>
          <p:cNvGrpSpPr>
            <a:grpSpLocks/>
          </p:cNvGrpSpPr>
          <p:nvPr/>
        </p:nvGrpSpPr>
        <p:grpSpPr bwMode="auto">
          <a:xfrm>
            <a:off x="3505200" y="5257800"/>
            <a:ext cx="2743200" cy="1600200"/>
            <a:chOff x="2208" y="3312"/>
            <a:chExt cx="1728" cy="1008"/>
          </a:xfrm>
        </p:grpSpPr>
        <p:sp>
          <p:nvSpPr>
            <p:cNvPr id="1775622" name="AutoShape 6"/>
            <p:cNvSpPr>
              <a:spLocks noChangeArrowheads="1"/>
            </p:cNvSpPr>
            <p:nvPr/>
          </p:nvSpPr>
          <p:spPr bwMode="auto">
            <a:xfrm>
              <a:off x="2208" y="3312"/>
              <a:ext cx="1728" cy="1008"/>
            </a:xfrm>
            <a:prstGeom prst="smileyFace">
              <a:avLst>
                <a:gd name="adj" fmla="val 4653"/>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23" name="Text Box 7"/>
            <p:cNvSpPr txBox="1">
              <a:spLocks noChangeArrowheads="1"/>
            </p:cNvSpPr>
            <p:nvPr/>
          </p:nvSpPr>
          <p:spPr bwMode="auto">
            <a:xfrm>
              <a:off x="2784" y="3648"/>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4000">
                  <a:solidFill>
                    <a:srgbClr val="CC3300"/>
                  </a:solidFill>
                  <a:effectLst>
                    <a:outerShdw blurRad="38100" dist="38100" dir="2700000" algn="tl">
                      <a:srgbClr val="C0C0C0"/>
                    </a:outerShdw>
                  </a:effectLst>
                </a:rPr>
                <a:t>OS</a:t>
              </a:r>
              <a:endParaRPr kumimoji="1" lang="en-US" altLang="zh-CN" sz="4800" b="0" i="1">
                <a:solidFill>
                  <a:srgbClr val="CC3300"/>
                </a:solidFill>
              </a:endParaRPr>
            </a:p>
          </p:txBody>
        </p:sp>
      </p:grpSp>
      <p:grpSp>
        <p:nvGrpSpPr>
          <p:cNvPr id="1775624" name="Group 8"/>
          <p:cNvGrpSpPr>
            <a:grpSpLocks/>
          </p:cNvGrpSpPr>
          <p:nvPr/>
        </p:nvGrpSpPr>
        <p:grpSpPr bwMode="auto">
          <a:xfrm>
            <a:off x="0" y="5334000"/>
            <a:ext cx="2209800" cy="990600"/>
            <a:chOff x="0" y="3360"/>
            <a:chExt cx="1392" cy="624"/>
          </a:xfrm>
        </p:grpSpPr>
        <p:sp>
          <p:nvSpPr>
            <p:cNvPr id="1775625" name="AutoShape 9"/>
            <p:cNvSpPr>
              <a:spLocks noChangeArrowheads="1"/>
            </p:cNvSpPr>
            <p:nvPr/>
          </p:nvSpPr>
          <p:spPr bwMode="auto">
            <a:xfrm>
              <a:off x="0" y="3360"/>
              <a:ext cx="1392" cy="624"/>
            </a:xfrm>
            <a:prstGeom prst="plaque">
              <a:avLst>
                <a:gd name="adj"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26" name="Text Box 10"/>
            <p:cNvSpPr txBox="1">
              <a:spLocks noChangeArrowheads="1"/>
            </p:cNvSpPr>
            <p:nvPr/>
          </p:nvSpPr>
          <p:spPr bwMode="auto">
            <a:xfrm>
              <a:off x="192" y="3360"/>
              <a:ext cx="115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5400">
                  <a:solidFill>
                    <a:schemeClr val="tx2"/>
                  </a:solidFill>
                  <a:effectLst>
                    <a:outerShdw blurRad="38100" dist="38100" dir="2700000" algn="tl">
                      <a:srgbClr val="C0C0C0"/>
                    </a:outerShdw>
                  </a:effectLst>
                  <a:ea typeface="隶书" pitchFamily="49" charset="-122"/>
                </a:rPr>
                <a:t>硬件</a:t>
              </a:r>
              <a:endParaRPr kumimoji="1" lang="zh-CN" altLang="en-US" sz="5400" b="0" i="1">
                <a:solidFill>
                  <a:schemeClr val="tx2"/>
                </a:solidFill>
                <a:ea typeface="隶书" pitchFamily="49" charset="-122"/>
              </a:endParaRPr>
            </a:p>
          </p:txBody>
        </p:sp>
      </p:grpSp>
      <p:grpSp>
        <p:nvGrpSpPr>
          <p:cNvPr id="1775627" name="Group 11"/>
          <p:cNvGrpSpPr>
            <a:grpSpLocks/>
          </p:cNvGrpSpPr>
          <p:nvPr/>
        </p:nvGrpSpPr>
        <p:grpSpPr bwMode="auto">
          <a:xfrm>
            <a:off x="5754688" y="3654425"/>
            <a:ext cx="2057400" cy="1143000"/>
            <a:chOff x="3072" y="2208"/>
            <a:chExt cx="1296" cy="720"/>
          </a:xfrm>
        </p:grpSpPr>
        <p:sp>
          <p:nvSpPr>
            <p:cNvPr id="1775628" name="AutoShape 12"/>
            <p:cNvSpPr>
              <a:spLocks noChangeArrowheads="1"/>
            </p:cNvSpPr>
            <p:nvPr/>
          </p:nvSpPr>
          <p:spPr bwMode="auto">
            <a:xfrm>
              <a:off x="3072" y="2208"/>
              <a:ext cx="1296" cy="720"/>
            </a:xfrm>
            <a:prstGeom prst="plus">
              <a:avLst>
                <a:gd name="adj" fmla="val 25000"/>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29" name="Text Box 13"/>
            <p:cNvSpPr txBox="1">
              <a:spLocks noChangeArrowheads="1"/>
            </p:cNvSpPr>
            <p:nvPr/>
          </p:nvSpPr>
          <p:spPr bwMode="auto">
            <a:xfrm>
              <a:off x="3216" y="2256"/>
              <a:ext cx="115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5400">
                  <a:solidFill>
                    <a:schemeClr val="tx2"/>
                  </a:solidFill>
                  <a:effectLst>
                    <a:outerShdw blurRad="38100" dist="38100" dir="2700000" algn="tl">
                      <a:srgbClr val="C0C0C0"/>
                    </a:outerShdw>
                  </a:effectLst>
                  <a:ea typeface="隶书" pitchFamily="49" charset="-122"/>
                </a:rPr>
                <a:t>网络</a:t>
              </a:r>
              <a:endParaRPr kumimoji="1" lang="zh-CN" altLang="en-US" sz="5400" b="0" i="1">
                <a:solidFill>
                  <a:schemeClr val="tx2"/>
                </a:solidFill>
                <a:ea typeface="隶书" pitchFamily="49" charset="-122"/>
              </a:endParaRPr>
            </a:p>
          </p:txBody>
        </p:sp>
      </p:grpSp>
      <p:grpSp>
        <p:nvGrpSpPr>
          <p:cNvPr id="1775630" name="Group 14"/>
          <p:cNvGrpSpPr>
            <a:grpSpLocks/>
          </p:cNvGrpSpPr>
          <p:nvPr/>
        </p:nvGrpSpPr>
        <p:grpSpPr bwMode="auto">
          <a:xfrm>
            <a:off x="7391400" y="4953000"/>
            <a:ext cx="1752600" cy="1616075"/>
            <a:chOff x="4656" y="3120"/>
            <a:chExt cx="1104" cy="1018"/>
          </a:xfrm>
        </p:grpSpPr>
        <p:graphicFrame>
          <p:nvGraphicFramePr>
            <p:cNvPr id="1775631" name="Object 15"/>
            <p:cNvGraphicFramePr>
              <a:graphicFrameLocks/>
            </p:cNvGraphicFramePr>
            <p:nvPr/>
          </p:nvGraphicFramePr>
          <p:xfrm>
            <a:off x="4704" y="3120"/>
            <a:ext cx="1056" cy="955"/>
          </p:xfrm>
          <a:graphic>
            <a:graphicData uri="http://schemas.openxmlformats.org/presentationml/2006/ole">
              <mc:AlternateContent xmlns:mc="http://schemas.openxmlformats.org/markup-compatibility/2006">
                <mc:Choice xmlns:v="urn:schemas-microsoft-com:vml" Requires="v">
                  <p:oleObj spid="_x0000_s1062" name="剪辑" r:id="rId3" imgW="3660480" imgH="3450960" progId="MS_ClipArt_Gallery.2">
                    <p:embed/>
                  </p:oleObj>
                </mc:Choice>
                <mc:Fallback>
                  <p:oleObj name="剪辑" r:id="rId3" imgW="3660480" imgH="34509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3120"/>
                          <a:ext cx="1056" cy="95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5632" name="Text Box 16"/>
            <p:cNvSpPr txBox="1">
              <a:spLocks noChangeArrowheads="1"/>
            </p:cNvSpPr>
            <p:nvPr/>
          </p:nvSpPr>
          <p:spPr bwMode="auto">
            <a:xfrm>
              <a:off x="4656" y="3696"/>
              <a:ext cx="1104" cy="44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000">
                  <a:solidFill>
                    <a:srgbClr val="FFFF66"/>
                  </a:solidFill>
                  <a:effectLst>
                    <a:outerShdw blurRad="38100" dist="38100" dir="2700000" algn="tl">
                      <a:srgbClr val="C0C0C0"/>
                    </a:outerShdw>
                  </a:effectLst>
                  <a:ea typeface="隶书" pitchFamily="49" charset="-122"/>
                </a:rPr>
                <a:t>操作员</a:t>
              </a:r>
            </a:p>
          </p:txBody>
        </p:sp>
      </p:grpSp>
      <p:sp>
        <p:nvSpPr>
          <p:cNvPr id="1775633" name="AutoShape 17"/>
          <p:cNvSpPr>
            <a:spLocks noChangeArrowheads="1"/>
          </p:cNvSpPr>
          <p:nvPr/>
        </p:nvSpPr>
        <p:spPr bwMode="auto">
          <a:xfrm>
            <a:off x="2286000" y="5562600"/>
            <a:ext cx="1219200" cy="762000"/>
          </a:xfrm>
          <a:prstGeom prst="leftRightArrow">
            <a:avLst>
              <a:gd name="adj1" fmla="val 50000"/>
              <a:gd name="adj2" fmla="val 32000"/>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34" name="AutoShape 18"/>
          <p:cNvSpPr>
            <a:spLocks noChangeArrowheads="1"/>
          </p:cNvSpPr>
          <p:nvPr/>
        </p:nvSpPr>
        <p:spPr bwMode="auto">
          <a:xfrm>
            <a:off x="6248400" y="5562600"/>
            <a:ext cx="1143000" cy="762000"/>
          </a:xfrm>
          <a:prstGeom prst="leftRightArrow">
            <a:avLst>
              <a:gd name="adj1" fmla="val 50000"/>
              <a:gd name="adj2" fmla="val 30000"/>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35" name="AutoShape 19"/>
          <p:cNvSpPr>
            <a:spLocks noChangeArrowheads="1"/>
          </p:cNvSpPr>
          <p:nvPr/>
        </p:nvSpPr>
        <p:spPr bwMode="auto">
          <a:xfrm rot="-2244321">
            <a:off x="3657600" y="4724400"/>
            <a:ext cx="838200" cy="609600"/>
          </a:xfrm>
          <a:prstGeom prst="upDownArrow">
            <a:avLst>
              <a:gd name="adj1" fmla="val 50000"/>
              <a:gd name="adj2" fmla="val 20000"/>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775636" name="AutoShape 20"/>
          <p:cNvSpPr>
            <a:spLocks noChangeArrowheads="1"/>
          </p:cNvSpPr>
          <p:nvPr/>
        </p:nvSpPr>
        <p:spPr bwMode="auto">
          <a:xfrm rot="2369975">
            <a:off x="5435600" y="4797425"/>
            <a:ext cx="838200" cy="609600"/>
          </a:xfrm>
          <a:prstGeom prst="upDownArrow">
            <a:avLst>
              <a:gd name="adj1" fmla="val 50000"/>
              <a:gd name="adj2" fmla="val 20000"/>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nvGrpSpPr>
          <p:cNvPr id="1775637" name="Group 21"/>
          <p:cNvGrpSpPr>
            <a:grpSpLocks/>
          </p:cNvGrpSpPr>
          <p:nvPr/>
        </p:nvGrpSpPr>
        <p:grpSpPr bwMode="auto">
          <a:xfrm>
            <a:off x="2286000" y="3581400"/>
            <a:ext cx="1828800" cy="1295400"/>
            <a:chOff x="1440" y="2256"/>
            <a:chExt cx="1152" cy="816"/>
          </a:xfrm>
        </p:grpSpPr>
        <p:sp>
          <p:nvSpPr>
            <p:cNvPr id="1775638" name="AutoShape 22"/>
            <p:cNvSpPr>
              <a:spLocks noChangeArrowheads="1"/>
            </p:cNvSpPr>
            <p:nvPr/>
          </p:nvSpPr>
          <p:spPr bwMode="auto">
            <a:xfrm>
              <a:off x="1440" y="2256"/>
              <a:ext cx="1104" cy="816"/>
            </a:xfrm>
            <a:prstGeom prst="flowChartMultidocumen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5639" name="Text Box 23"/>
            <p:cNvSpPr txBox="1">
              <a:spLocks noChangeArrowheads="1"/>
            </p:cNvSpPr>
            <p:nvPr/>
          </p:nvSpPr>
          <p:spPr bwMode="auto">
            <a:xfrm>
              <a:off x="1440" y="2400"/>
              <a:ext cx="115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5400">
                  <a:solidFill>
                    <a:schemeClr val="tx2"/>
                  </a:solidFill>
                  <a:effectLst>
                    <a:outerShdw blurRad="38100" dist="38100" dir="2700000" algn="tl">
                      <a:srgbClr val="C0C0C0"/>
                    </a:outerShdw>
                  </a:effectLst>
                  <a:ea typeface="隶书" pitchFamily="49" charset="-122"/>
                </a:rPr>
                <a:t>软件</a:t>
              </a:r>
              <a:endParaRPr kumimoji="1" lang="zh-CN" altLang="en-US" sz="5400" b="0" i="1">
                <a:solidFill>
                  <a:schemeClr val="tx2"/>
                </a:solidFill>
                <a:ea typeface="隶书" pitchFamily="49" charset="-122"/>
              </a:endParaRPr>
            </a:p>
          </p:txBody>
        </p:sp>
      </p:grpSp>
    </p:spTree>
    <p:extLst>
      <p:ext uri="{BB962C8B-B14F-4D97-AF65-F5344CB8AC3E}">
        <p14:creationId xmlns:p14="http://schemas.microsoft.com/office/powerpoint/2010/main" val="13841410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75621"/>
                                        </p:tgtEl>
                                        <p:attrNameLst>
                                          <p:attrName>style.visibility</p:attrName>
                                        </p:attrNameLst>
                                      </p:cBhvr>
                                      <p:to>
                                        <p:strVal val="visible"/>
                                      </p:to>
                                    </p:set>
                                    <p:anim calcmode="lin" valueType="num">
                                      <p:cBhvr>
                                        <p:cTn id="7" dur="1000" fill="hold"/>
                                        <p:tgtEl>
                                          <p:spTgt spid="1775621"/>
                                        </p:tgtEl>
                                        <p:attrNameLst>
                                          <p:attrName>ppt_w</p:attrName>
                                        </p:attrNameLst>
                                      </p:cBhvr>
                                      <p:tavLst>
                                        <p:tav tm="0">
                                          <p:val>
                                            <p:fltVal val="0"/>
                                          </p:val>
                                        </p:tav>
                                        <p:tav tm="100000">
                                          <p:val>
                                            <p:strVal val="#ppt_w"/>
                                          </p:val>
                                        </p:tav>
                                      </p:tavLst>
                                    </p:anim>
                                    <p:anim calcmode="lin" valueType="num">
                                      <p:cBhvr>
                                        <p:cTn id="8" dur="1000" fill="hold"/>
                                        <p:tgtEl>
                                          <p:spTgt spid="1775621"/>
                                        </p:tgtEl>
                                        <p:attrNameLst>
                                          <p:attrName>ppt_h</p:attrName>
                                        </p:attrNameLst>
                                      </p:cBhvr>
                                      <p:tavLst>
                                        <p:tav tm="0">
                                          <p:val>
                                            <p:fltVal val="0"/>
                                          </p:val>
                                        </p:tav>
                                        <p:tav tm="100000">
                                          <p:val>
                                            <p:strVal val="#ppt_h"/>
                                          </p:val>
                                        </p:tav>
                                      </p:tavLst>
                                    </p:anim>
                                    <p:anim calcmode="lin" valueType="num">
                                      <p:cBhvr>
                                        <p:cTn id="9" dur="1000" fill="hold"/>
                                        <p:tgtEl>
                                          <p:spTgt spid="17756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562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775624"/>
                                        </p:tgtEl>
                                        <p:attrNameLst>
                                          <p:attrName>style.visibility</p:attrName>
                                        </p:attrNameLst>
                                      </p:cBhvr>
                                      <p:to>
                                        <p:strVal val="visible"/>
                                      </p:to>
                                    </p:set>
                                    <p:anim calcmode="lin" valueType="num">
                                      <p:cBhvr additive="base">
                                        <p:cTn id="14" dur="500" fill="hold"/>
                                        <p:tgtEl>
                                          <p:spTgt spid="1775624"/>
                                        </p:tgtEl>
                                        <p:attrNameLst>
                                          <p:attrName>ppt_x</p:attrName>
                                        </p:attrNameLst>
                                      </p:cBhvr>
                                      <p:tavLst>
                                        <p:tav tm="0">
                                          <p:val>
                                            <p:strVal val="#ppt_x"/>
                                          </p:val>
                                        </p:tav>
                                        <p:tav tm="100000">
                                          <p:val>
                                            <p:strVal val="#ppt_x"/>
                                          </p:val>
                                        </p:tav>
                                      </p:tavLst>
                                    </p:anim>
                                    <p:anim calcmode="lin" valueType="num">
                                      <p:cBhvr additive="base">
                                        <p:cTn id="15" dur="500" fill="hold"/>
                                        <p:tgtEl>
                                          <p:spTgt spid="1775624"/>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75633"/>
                                        </p:tgtEl>
                                        <p:attrNameLst>
                                          <p:attrName>style.visibility</p:attrName>
                                        </p:attrNameLst>
                                      </p:cBhvr>
                                      <p:to>
                                        <p:strVal val="visible"/>
                                      </p:to>
                                    </p:set>
                                    <p:animEffect transition="in" filter="wipe(left)">
                                      <p:cBhvr>
                                        <p:cTn id="19" dur="500"/>
                                        <p:tgtEl>
                                          <p:spTgt spid="1775633"/>
                                        </p:tgtEl>
                                      </p:cBhvr>
                                    </p:animEffect>
                                  </p:childTnLst>
                                </p:cTn>
                              </p:par>
                            </p:childTnLst>
                          </p:cTn>
                        </p:par>
                        <p:par>
                          <p:cTn id="20" fill="hold" nodeType="afterGroup">
                            <p:stCondLst>
                              <p:cond delay="2000"/>
                            </p:stCondLst>
                            <p:childTnLst>
                              <p:par>
                                <p:cTn id="21" presetID="2" presetClass="entr" presetSubtype="4" fill="hold" nodeType="afterEffect">
                                  <p:stCondLst>
                                    <p:cond delay="0"/>
                                  </p:stCondLst>
                                  <p:childTnLst>
                                    <p:set>
                                      <p:cBhvr>
                                        <p:cTn id="22" dur="1" fill="hold">
                                          <p:stCondLst>
                                            <p:cond delay="0"/>
                                          </p:stCondLst>
                                        </p:cTn>
                                        <p:tgtEl>
                                          <p:spTgt spid="1775637"/>
                                        </p:tgtEl>
                                        <p:attrNameLst>
                                          <p:attrName>style.visibility</p:attrName>
                                        </p:attrNameLst>
                                      </p:cBhvr>
                                      <p:to>
                                        <p:strVal val="visible"/>
                                      </p:to>
                                    </p:set>
                                    <p:anim calcmode="lin" valueType="num">
                                      <p:cBhvr additive="base">
                                        <p:cTn id="23" dur="500" fill="hold"/>
                                        <p:tgtEl>
                                          <p:spTgt spid="1775637"/>
                                        </p:tgtEl>
                                        <p:attrNameLst>
                                          <p:attrName>ppt_x</p:attrName>
                                        </p:attrNameLst>
                                      </p:cBhvr>
                                      <p:tavLst>
                                        <p:tav tm="0">
                                          <p:val>
                                            <p:strVal val="#ppt_x"/>
                                          </p:val>
                                        </p:tav>
                                        <p:tav tm="100000">
                                          <p:val>
                                            <p:strVal val="#ppt_x"/>
                                          </p:val>
                                        </p:tav>
                                      </p:tavLst>
                                    </p:anim>
                                    <p:anim calcmode="lin" valueType="num">
                                      <p:cBhvr additive="base">
                                        <p:cTn id="24" dur="500" fill="hold"/>
                                        <p:tgtEl>
                                          <p:spTgt spid="177563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775635"/>
                                        </p:tgtEl>
                                        <p:attrNameLst>
                                          <p:attrName>style.visibility</p:attrName>
                                        </p:attrNameLst>
                                      </p:cBhvr>
                                      <p:to>
                                        <p:strVal val="visible"/>
                                      </p:to>
                                    </p:set>
                                    <p:animEffect transition="in" filter="wipe(up)">
                                      <p:cBhvr>
                                        <p:cTn id="28" dur="500"/>
                                        <p:tgtEl>
                                          <p:spTgt spid="1775635"/>
                                        </p:tgtEl>
                                      </p:cBhvr>
                                    </p:animEffect>
                                  </p:childTnLst>
                                </p:cTn>
                              </p:par>
                            </p:childTnLst>
                          </p:cTn>
                        </p:par>
                        <p:par>
                          <p:cTn id="29" fill="hold" nodeType="afterGroup">
                            <p:stCondLst>
                              <p:cond delay="3000"/>
                            </p:stCondLst>
                            <p:childTnLst>
                              <p:par>
                                <p:cTn id="30" presetID="2" presetClass="entr" presetSubtype="4" fill="hold" nodeType="afterEffect">
                                  <p:stCondLst>
                                    <p:cond delay="0"/>
                                  </p:stCondLst>
                                  <p:childTnLst>
                                    <p:set>
                                      <p:cBhvr>
                                        <p:cTn id="31" dur="1" fill="hold">
                                          <p:stCondLst>
                                            <p:cond delay="0"/>
                                          </p:stCondLst>
                                        </p:cTn>
                                        <p:tgtEl>
                                          <p:spTgt spid="1775627"/>
                                        </p:tgtEl>
                                        <p:attrNameLst>
                                          <p:attrName>style.visibility</p:attrName>
                                        </p:attrNameLst>
                                      </p:cBhvr>
                                      <p:to>
                                        <p:strVal val="visible"/>
                                      </p:to>
                                    </p:set>
                                    <p:anim calcmode="lin" valueType="num">
                                      <p:cBhvr additive="base">
                                        <p:cTn id="32" dur="500" fill="hold"/>
                                        <p:tgtEl>
                                          <p:spTgt spid="1775627"/>
                                        </p:tgtEl>
                                        <p:attrNameLst>
                                          <p:attrName>ppt_x</p:attrName>
                                        </p:attrNameLst>
                                      </p:cBhvr>
                                      <p:tavLst>
                                        <p:tav tm="0">
                                          <p:val>
                                            <p:strVal val="#ppt_x"/>
                                          </p:val>
                                        </p:tav>
                                        <p:tav tm="100000">
                                          <p:val>
                                            <p:strVal val="#ppt_x"/>
                                          </p:val>
                                        </p:tav>
                                      </p:tavLst>
                                    </p:anim>
                                    <p:anim calcmode="lin" valueType="num">
                                      <p:cBhvr additive="base">
                                        <p:cTn id="33" dur="500" fill="hold"/>
                                        <p:tgtEl>
                                          <p:spTgt spid="177562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775636"/>
                                        </p:tgtEl>
                                        <p:attrNameLst>
                                          <p:attrName>style.visibility</p:attrName>
                                        </p:attrNameLst>
                                      </p:cBhvr>
                                      <p:to>
                                        <p:strVal val="visible"/>
                                      </p:to>
                                    </p:set>
                                    <p:animEffect transition="in" filter="wipe(up)">
                                      <p:cBhvr>
                                        <p:cTn id="37" dur="500"/>
                                        <p:tgtEl>
                                          <p:spTgt spid="1775636"/>
                                        </p:tgtEl>
                                      </p:cBhvr>
                                    </p:animEffect>
                                  </p:childTnLst>
                                </p:cTn>
                              </p:par>
                            </p:childTnLst>
                          </p:cTn>
                        </p:par>
                        <p:par>
                          <p:cTn id="38" fill="hold" nodeType="afterGroup">
                            <p:stCondLst>
                              <p:cond delay="4000"/>
                            </p:stCondLst>
                            <p:childTnLst>
                              <p:par>
                                <p:cTn id="39" presetID="2" presetClass="entr" presetSubtype="4" fill="hold" nodeType="afterEffect">
                                  <p:stCondLst>
                                    <p:cond delay="0"/>
                                  </p:stCondLst>
                                  <p:childTnLst>
                                    <p:set>
                                      <p:cBhvr>
                                        <p:cTn id="40" dur="1" fill="hold">
                                          <p:stCondLst>
                                            <p:cond delay="0"/>
                                          </p:stCondLst>
                                        </p:cTn>
                                        <p:tgtEl>
                                          <p:spTgt spid="1775630"/>
                                        </p:tgtEl>
                                        <p:attrNameLst>
                                          <p:attrName>style.visibility</p:attrName>
                                        </p:attrNameLst>
                                      </p:cBhvr>
                                      <p:to>
                                        <p:strVal val="visible"/>
                                      </p:to>
                                    </p:set>
                                    <p:anim calcmode="lin" valueType="num">
                                      <p:cBhvr additive="base">
                                        <p:cTn id="41" dur="500" fill="hold"/>
                                        <p:tgtEl>
                                          <p:spTgt spid="1775630"/>
                                        </p:tgtEl>
                                        <p:attrNameLst>
                                          <p:attrName>ppt_x</p:attrName>
                                        </p:attrNameLst>
                                      </p:cBhvr>
                                      <p:tavLst>
                                        <p:tav tm="0">
                                          <p:val>
                                            <p:strVal val="#ppt_x"/>
                                          </p:val>
                                        </p:tav>
                                        <p:tav tm="100000">
                                          <p:val>
                                            <p:strVal val="#ppt_x"/>
                                          </p:val>
                                        </p:tav>
                                      </p:tavLst>
                                    </p:anim>
                                    <p:anim calcmode="lin" valueType="num">
                                      <p:cBhvr additive="base">
                                        <p:cTn id="42" dur="500" fill="hold"/>
                                        <p:tgtEl>
                                          <p:spTgt spid="1775630"/>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775634"/>
                                        </p:tgtEl>
                                        <p:attrNameLst>
                                          <p:attrName>style.visibility</p:attrName>
                                        </p:attrNameLst>
                                      </p:cBhvr>
                                      <p:to>
                                        <p:strVal val="visible"/>
                                      </p:to>
                                    </p:set>
                                    <p:animEffect transition="in" filter="wipe(right)">
                                      <p:cBhvr>
                                        <p:cTn id="46" dur="500"/>
                                        <p:tgtEl>
                                          <p:spTgt spid="177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5633" grpId="0" animBg="1"/>
      <p:bldP spid="1775634" grpId="0" animBg="1"/>
      <p:bldP spid="1775635" grpId="0" animBg="1"/>
      <p:bldP spid="177563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6642" name="Rectangle 2"/>
          <p:cNvSpPr>
            <a:spLocks noGrp="1" noChangeArrowheads="1"/>
          </p:cNvSpPr>
          <p:nvPr>
            <p:ph type="title"/>
          </p:nvPr>
        </p:nvSpPr>
        <p:spPr>
          <a:xfrm>
            <a:off x="2195513" y="0"/>
            <a:ext cx="4714875"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历史</a:t>
            </a:r>
          </a:p>
        </p:txBody>
      </p:sp>
      <p:sp>
        <p:nvSpPr>
          <p:cNvPr id="1776643" name="Rectangle 3"/>
          <p:cNvSpPr>
            <a:spLocks noGrp="1" noChangeArrowheads="1"/>
          </p:cNvSpPr>
          <p:nvPr>
            <p:ph type="body" sz="half" idx="1"/>
          </p:nvPr>
        </p:nvSpPr>
        <p:spPr>
          <a:xfrm>
            <a:off x="323850" y="981075"/>
            <a:ext cx="8424863" cy="48958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pPr>
              <a:lnSpc>
                <a:spcPct val="120000"/>
              </a:lnSpc>
              <a:buFont typeface="Marlett" pitchFamily="2" charset="2"/>
              <a:buChar char="n"/>
            </a:pPr>
            <a:r>
              <a:rPr lang="zh-CN" altLang="en-US" sz="2600" b="1"/>
              <a:t>操作系统的历史</a:t>
            </a:r>
          </a:p>
          <a:p>
            <a:pPr lvl="1"/>
            <a:r>
              <a:rPr lang="zh-CN" altLang="en-US" sz="2200" b="1"/>
              <a:t>手工操作</a:t>
            </a:r>
          </a:p>
          <a:p>
            <a:pPr lvl="2"/>
            <a:r>
              <a:rPr lang="zh-CN" altLang="en-US" sz="2100" b="1"/>
              <a:t>这个阶段并不存在操作系统，机器的运行完全由人来控制。人就是这个阶段的操作系统。</a:t>
            </a:r>
            <a:r>
              <a:rPr lang="zh-CN" altLang="en-US" sz="2100"/>
              <a:t> </a:t>
            </a:r>
            <a:endParaRPr lang="zh-CN" altLang="en-US" sz="2100" b="1"/>
          </a:p>
          <a:p>
            <a:pPr lvl="1"/>
            <a:r>
              <a:rPr lang="zh-CN" altLang="en-US" sz="2200" b="1"/>
              <a:t>单用户单命令系统</a:t>
            </a:r>
          </a:p>
          <a:p>
            <a:pPr lvl="2"/>
            <a:r>
              <a:rPr lang="zh-CN" altLang="en-US" sz="2100" b="1"/>
              <a:t>这种操作系统下，任何时候只能做一件事，不支持并发和多道程序运行。机器大多时候都处于等待用户输入命令的状态，</a:t>
            </a:r>
            <a:r>
              <a:rPr lang="en-US" altLang="zh-CN" sz="2100" b="1"/>
              <a:t>CPU</a:t>
            </a:r>
            <a:r>
              <a:rPr lang="zh-CN" altLang="en-US" sz="2100" b="1"/>
              <a:t>与输入输出设备之间完全是串行工作的，机器的运行效率低下。</a:t>
            </a:r>
            <a:r>
              <a:rPr lang="zh-CN" altLang="en-US" sz="2100"/>
              <a:t> </a:t>
            </a:r>
            <a:endParaRPr lang="zh-CN" altLang="en-US" sz="2100" b="1"/>
          </a:p>
          <a:p>
            <a:pPr lvl="1"/>
            <a:r>
              <a:rPr lang="zh-CN" altLang="en-US" sz="2200" b="1"/>
              <a:t>批处理操作系统</a:t>
            </a:r>
          </a:p>
          <a:p>
            <a:pPr lvl="2"/>
            <a:r>
              <a:rPr lang="zh-CN" altLang="en-US" sz="2100" b="1"/>
              <a:t>这个阶段的操作系统相当于一个监控程序，自动控制批量作业的执行。</a:t>
            </a:r>
            <a:r>
              <a:rPr lang="zh-CN" altLang="en-US" sz="2100"/>
              <a:t> </a:t>
            </a:r>
            <a:endParaRPr lang="zh-CN" altLang="en-US" sz="2100" b="1"/>
          </a:p>
        </p:txBody>
      </p:sp>
    </p:spTree>
    <p:extLst>
      <p:ext uri="{BB962C8B-B14F-4D97-AF65-F5344CB8AC3E}">
        <p14:creationId xmlns:p14="http://schemas.microsoft.com/office/powerpoint/2010/main" val="2757861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76643">
                                            <p:txEl>
                                              <p:pRg st="0" end="0"/>
                                            </p:txEl>
                                          </p:spTgt>
                                        </p:tgtEl>
                                        <p:attrNameLst>
                                          <p:attrName>style.visibility</p:attrName>
                                        </p:attrNameLst>
                                      </p:cBhvr>
                                      <p:to>
                                        <p:strVal val="visible"/>
                                      </p:to>
                                    </p:set>
                                    <p:animEffect transition="in" filter="strips(upRight)">
                                      <p:cBhvr>
                                        <p:cTn id="7" dur="500"/>
                                        <p:tgtEl>
                                          <p:spTgt spid="1776643">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76643">
                                            <p:txEl>
                                              <p:pRg st="1" end="1"/>
                                            </p:txEl>
                                          </p:spTgt>
                                        </p:tgtEl>
                                        <p:attrNameLst>
                                          <p:attrName>style.visibility</p:attrName>
                                        </p:attrNameLst>
                                      </p:cBhvr>
                                      <p:to>
                                        <p:strVal val="visible"/>
                                      </p:to>
                                    </p:set>
                                    <p:animEffect transition="in" filter="strips(upRight)">
                                      <p:cBhvr>
                                        <p:cTn id="11" dur="500"/>
                                        <p:tgtEl>
                                          <p:spTgt spid="1776643">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76643">
                                            <p:txEl>
                                              <p:pRg st="2" end="2"/>
                                            </p:txEl>
                                          </p:spTgt>
                                        </p:tgtEl>
                                        <p:attrNameLst>
                                          <p:attrName>style.visibility</p:attrName>
                                        </p:attrNameLst>
                                      </p:cBhvr>
                                      <p:to>
                                        <p:strVal val="visible"/>
                                      </p:to>
                                    </p:set>
                                    <p:animEffect transition="in" filter="strips(upRight)">
                                      <p:cBhvr>
                                        <p:cTn id="15" dur="500"/>
                                        <p:tgtEl>
                                          <p:spTgt spid="1776643">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76643">
                                            <p:txEl>
                                              <p:pRg st="3" end="3"/>
                                            </p:txEl>
                                          </p:spTgt>
                                        </p:tgtEl>
                                        <p:attrNameLst>
                                          <p:attrName>style.visibility</p:attrName>
                                        </p:attrNameLst>
                                      </p:cBhvr>
                                      <p:to>
                                        <p:strVal val="visible"/>
                                      </p:to>
                                    </p:set>
                                    <p:animEffect transition="in" filter="strips(upRight)">
                                      <p:cBhvr>
                                        <p:cTn id="19" dur="500"/>
                                        <p:tgtEl>
                                          <p:spTgt spid="1776643">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76643">
                                            <p:txEl>
                                              <p:pRg st="4" end="4"/>
                                            </p:txEl>
                                          </p:spTgt>
                                        </p:tgtEl>
                                        <p:attrNameLst>
                                          <p:attrName>style.visibility</p:attrName>
                                        </p:attrNameLst>
                                      </p:cBhvr>
                                      <p:to>
                                        <p:strVal val="visible"/>
                                      </p:to>
                                    </p:set>
                                    <p:animEffect transition="in" filter="strips(upRight)">
                                      <p:cBhvr>
                                        <p:cTn id="23" dur="500"/>
                                        <p:tgtEl>
                                          <p:spTgt spid="1776643">
                                            <p:txEl>
                                              <p:pRg st="4" end="4"/>
                                            </p:txEl>
                                          </p:spTgt>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776643">
                                            <p:txEl>
                                              <p:pRg st="5" end="5"/>
                                            </p:txEl>
                                          </p:spTgt>
                                        </p:tgtEl>
                                        <p:attrNameLst>
                                          <p:attrName>style.visibility</p:attrName>
                                        </p:attrNameLst>
                                      </p:cBhvr>
                                      <p:to>
                                        <p:strVal val="visible"/>
                                      </p:to>
                                    </p:set>
                                    <p:animEffect transition="in" filter="strips(upRight)">
                                      <p:cBhvr>
                                        <p:cTn id="27" dur="500"/>
                                        <p:tgtEl>
                                          <p:spTgt spid="1776643">
                                            <p:txEl>
                                              <p:pRg st="5" end="5"/>
                                            </p:txEl>
                                          </p:spTgt>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776643">
                                            <p:txEl>
                                              <p:pRg st="6" end="6"/>
                                            </p:txEl>
                                          </p:spTgt>
                                        </p:tgtEl>
                                        <p:attrNameLst>
                                          <p:attrName>style.visibility</p:attrName>
                                        </p:attrNameLst>
                                      </p:cBhvr>
                                      <p:to>
                                        <p:strVal val="visible"/>
                                      </p:to>
                                    </p:set>
                                    <p:animEffect transition="in" filter="strips(upRight)">
                                      <p:cBhvr>
                                        <p:cTn id="31" dur="500"/>
                                        <p:tgtEl>
                                          <p:spTgt spid="1776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66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2</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a:t> </a:t>
            </a:r>
            <a:r>
              <a:rPr lang="zh-CN" altLang="en-US" sz="2800" b="1" dirty="0" smtClean="0"/>
              <a:t>导引关键字</a:t>
            </a:r>
            <a:endParaRPr lang="zh-CN" altLang="en-US" sz="2800" b="1" dirty="0"/>
          </a:p>
          <a:p>
            <a:pPr algn="l">
              <a:lnSpc>
                <a:spcPct val="80000"/>
              </a:lnSpc>
              <a:buFont typeface="Wingdings" pitchFamily="2" charset="2"/>
              <a:buChar char="l"/>
            </a:pPr>
            <a:r>
              <a:rPr lang="zh-CN" altLang="en-US" sz="2800" b="1" dirty="0">
                <a:hlinkClick r:id="rId2" action="ppaction://hlinksldjump"/>
              </a:rPr>
              <a:t> </a:t>
            </a:r>
            <a:r>
              <a:rPr lang="zh-CN" altLang="en-US" sz="2800" b="1" dirty="0" smtClean="0">
                <a:hlinkClick r:id="rId2" action="ppaction://hlinksldjump"/>
              </a:rPr>
              <a:t>什么是软件</a:t>
            </a:r>
            <a:endParaRPr lang="en-US" altLang="zh-CN" sz="2800" b="1" dirty="0" smtClean="0"/>
          </a:p>
          <a:p>
            <a:pPr algn="l">
              <a:lnSpc>
                <a:spcPct val="80000"/>
              </a:lnSpc>
              <a:buFont typeface="Wingdings" pitchFamily="2" charset="2"/>
              <a:buChar char="l"/>
            </a:pPr>
            <a:r>
              <a:rPr lang="zh-CN" altLang="en-US" sz="2800" b="1" dirty="0" smtClean="0">
                <a:hlinkClick r:id="rId3" action="ppaction://hlinksldjump"/>
              </a:rPr>
              <a:t> </a:t>
            </a:r>
            <a:r>
              <a:rPr lang="zh-CN" altLang="en-US" sz="2800" b="1" dirty="0">
                <a:hlinkClick r:id="rId3" action="ppaction://hlinksldjump"/>
              </a:rPr>
              <a:t>操作系统</a:t>
            </a:r>
            <a:endParaRPr lang="zh-CN" altLang="en-US" sz="2800" b="1" dirty="0"/>
          </a:p>
          <a:p>
            <a:pPr algn="l">
              <a:spcBef>
                <a:spcPct val="0"/>
              </a:spcBef>
              <a:buFont typeface="Wingdings" pitchFamily="2" charset="2"/>
              <a:buChar char="l"/>
            </a:pPr>
            <a:r>
              <a:rPr lang="zh-CN" altLang="en-US" sz="2800" dirty="0">
                <a:hlinkClick r:id="rId4" action="ppaction://hlinksldjump"/>
              </a:rPr>
              <a:t> </a:t>
            </a:r>
            <a:r>
              <a:rPr lang="zh-CN" altLang="en-US" sz="2800" b="1" dirty="0" smtClean="0">
                <a:effectLst>
                  <a:outerShdw blurRad="38100" dist="38100" dir="2700000" algn="tl">
                    <a:srgbClr val="C0C0C0"/>
                  </a:outerShdw>
                </a:effectLst>
                <a:hlinkClick r:id="rId4" action="ppaction://hlinksldjump"/>
              </a:rPr>
              <a:t>程序设计语言</a:t>
            </a:r>
            <a:endParaRPr lang="zh-CN" altLang="en-US" sz="2800" b="1" dirty="0">
              <a:effectLst>
                <a:outerShdw blurRad="38100" dist="38100" dir="2700000" algn="tl">
                  <a:srgbClr val="C0C0C0"/>
                </a:outerShdw>
              </a:effectLst>
            </a:endParaRPr>
          </a:p>
          <a:p>
            <a:pPr algn="l">
              <a:spcBef>
                <a:spcPct val="0"/>
              </a:spcBef>
              <a:buFont typeface="Wingdings" pitchFamily="2" charset="2"/>
              <a:buChar char="l"/>
            </a:pPr>
            <a:r>
              <a:rPr lang="zh-CN" altLang="en-US" sz="2800" b="1" dirty="0">
                <a:effectLst>
                  <a:outerShdw blurRad="38100" dist="38100" dir="2700000" algn="tl">
                    <a:srgbClr val="C0C0C0"/>
                  </a:outerShdw>
                </a:effectLst>
                <a:hlinkClick r:id="rId5" action="ppaction://hlinksldjump"/>
              </a:rPr>
              <a:t> 什么是算法 </a:t>
            </a:r>
            <a:endParaRPr lang="zh-CN" altLang="en-US" sz="2800" b="1" dirty="0">
              <a:effectLst>
                <a:outerShdw blurRad="38100" dist="38100" dir="2700000" algn="tl">
                  <a:srgbClr val="C0C0C0"/>
                </a:outerShdw>
              </a:effectLst>
            </a:endParaRPr>
          </a:p>
          <a:p>
            <a:pPr algn="l">
              <a:spcBef>
                <a:spcPct val="0"/>
              </a:spcBef>
              <a:buFont typeface="Wingdings" pitchFamily="2" charset="2"/>
              <a:buChar char="l"/>
            </a:pPr>
            <a:r>
              <a:rPr lang="zh-CN" altLang="en-US" sz="2800" b="1" dirty="0" smtClean="0">
                <a:effectLst>
                  <a:outerShdw blurRad="38100" dist="38100" dir="2700000" algn="tl">
                    <a:srgbClr val="C0C0C0"/>
                  </a:outerShdw>
                </a:effectLst>
                <a:hlinkClick r:id="rId6" action="ppaction://hlinksldjump"/>
              </a:rPr>
              <a:t> 程序设计</a:t>
            </a:r>
            <a:r>
              <a:rPr lang="zh-CN" altLang="en-US" sz="2800" b="1" dirty="0">
                <a:effectLst>
                  <a:outerShdw blurRad="38100" dist="38100" dir="2700000" algn="tl">
                    <a:srgbClr val="C0C0C0"/>
                  </a:outerShdw>
                </a:effectLst>
                <a:hlinkClick r:id="rId6" action="ppaction://hlinksldjump"/>
              </a:rPr>
              <a:t>方法</a:t>
            </a:r>
            <a:endParaRPr lang="zh-CN" altLang="en-US" sz="2800" b="1" dirty="0">
              <a:effectLst>
                <a:outerShdw blurRad="38100" dist="38100" dir="2700000" algn="tl">
                  <a:srgbClr val="C0C0C0"/>
                </a:outerShdw>
              </a:effectLst>
            </a:endParaRPr>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501359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1713154">
                                            <p:txEl>
                                              <p:pRg st="0" end="0"/>
                                            </p:txEl>
                                          </p:spTgt>
                                        </p:tgtEl>
                                        <p:attrNameLst>
                                          <p:attrName>style.visibility</p:attrName>
                                        </p:attrNameLst>
                                      </p:cBhvr>
                                      <p:to>
                                        <p:strVal val="visible"/>
                                      </p:to>
                                    </p:set>
                                    <p:anim calcmode="lin" valueType="num">
                                      <p:cBhvr additive="base">
                                        <p:cTn id="7" dur="500" fill="hold"/>
                                        <p:tgtEl>
                                          <p:spTgt spid="17131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1315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13154">
                                            <p:txEl>
                                              <p:pRg st="0" end="0"/>
                                            </p:txEl>
                                          </p:spTgt>
                                        </p:tgtEl>
                                        <p:attrNameLst>
                                          <p:attrName>ppt_c</p:attrName>
                                        </p:attrNameLst>
                                      </p:cBhvr>
                                      <p:to>
                                        <a:schemeClr val="accent2"/>
                                      </p:to>
                                    </p:animClr>
                                  </p:subTnLst>
                                </p:cTn>
                              </p:par>
                            </p:childTnLst>
                          </p:cTn>
                        </p:par>
                        <p:par>
                          <p:cTn id="9" fill="hold" nodeType="afterGroup">
                            <p:stCondLst>
                              <p:cond delay="70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1713154">
                                            <p:txEl>
                                              <p:pRg st="1" end="1"/>
                                            </p:txEl>
                                          </p:spTgt>
                                        </p:tgtEl>
                                        <p:attrNameLst>
                                          <p:attrName>style.visibility</p:attrName>
                                        </p:attrNameLst>
                                      </p:cBhvr>
                                      <p:to>
                                        <p:strVal val="visible"/>
                                      </p:to>
                                    </p:set>
                                    <p:anim calcmode="lin" valueType="num">
                                      <p:cBhvr additive="base">
                                        <p:cTn id="12" dur="500" fill="hold"/>
                                        <p:tgtEl>
                                          <p:spTgt spid="171315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1315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400"/>
                            </p:stCondLst>
                            <p:childTnLst>
                              <p:par>
                                <p:cTn id="15" presetID="2" presetClass="entr" presetSubtype="6" fill="hold" nodeType="afterEffect">
                                  <p:stCondLst>
                                    <p:cond delay="0"/>
                                  </p:stCondLst>
                                  <p:iterate type="lt">
                                    <p:tmPct val="10000"/>
                                  </p:iterate>
                                  <p:childTnLst>
                                    <p:set>
                                      <p:cBhvr>
                                        <p:cTn id="16" dur="1" fill="hold">
                                          <p:stCondLst>
                                            <p:cond delay="0"/>
                                          </p:stCondLst>
                                        </p:cTn>
                                        <p:tgtEl>
                                          <p:spTgt spid="1713154">
                                            <p:txEl>
                                              <p:pRg st="2" end="2"/>
                                            </p:txEl>
                                          </p:spTgt>
                                        </p:tgtEl>
                                        <p:attrNameLst>
                                          <p:attrName>style.visibility</p:attrName>
                                        </p:attrNameLst>
                                      </p:cBhvr>
                                      <p:to>
                                        <p:strVal val="visible"/>
                                      </p:to>
                                    </p:set>
                                    <p:anim calcmode="lin" valueType="num">
                                      <p:cBhvr additive="base">
                                        <p:cTn id="17" dur="500" fill="hold"/>
                                        <p:tgtEl>
                                          <p:spTgt spid="171315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13154">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50"/>
                            </p:stCondLst>
                            <p:childTnLst>
                              <p:par>
                                <p:cTn id="20" presetID="2" presetClass="entr" presetSubtype="6" fill="hold" nodeType="afterEffect">
                                  <p:stCondLst>
                                    <p:cond delay="0"/>
                                  </p:stCondLst>
                                  <p:iterate type="lt">
                                    <p:tmPct val="10000"/>
                                  </p:iterate>
                                  <p:childTnLst>
                                    <p:set>
                                      <p:cBhvr>
                                        <p:cTn id="21" dur="1" fill="hold">
                                          <p:stCondLst>
                                            <p:cond delay="0"/>
                                          </p:stCondLst>
                                        </p:cTn>
                                        <p:tgtEl>
                                          <p:spTgt spid="1713154">
                                            <p:txEl>
                                              <p:pRg st="3" end="3"/>
                                            </p:txEl>
                                          </p:spTgt>
                                        </p:tgtEl>
                                        <p:attrNameLst>
                                          <p:attrName>style.visibility</p:attrName>
                                        </p:attrNameLst>
                                      </p:cBhvr>
                                      <p:to>
                                        <p:strVal val="visible"/>
                                      </p:to>
                                    </p:set>
                                    <p:anim calcmode="lin" valueType="num">
                                      <p:cBhvr additive="base">
                                        <p:cTn id="22" dur="500" fill="hold"/>
                                        <p:tgtEl>
                                          <p:spTgt spid="171315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1315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800"/>
                            </p:stCondLst>
                            <p:childTnLst>
                              <p:par>
                                <p:cTn id="25" presetID="2" presetClass="entr" presetSubtype="6" fill="hold" nodeType="afterEffect">
                                  <p:stCondLst>
                                    <p:cond delay="0"/>
                                  </p:stCondLst>
                                  <p:iterate type="lt">
                                    <p:tmPct val="10000"/>
                                  </p:iterate>
                                  <p:childTnLst>
                                    <p:set>
                                      <p:cBhvr>
                                        <p:cTn id="26" dur="1" fill="hold">
                                          <p:stCondLst>
                                            <p:cond delay="0"/>
                                          </p:stCondLst>
                                        </p:cTn>
                                        <p:tgtEl>
                                          <p:spTgt spid="1713154">
                                            <p:txEl>
                                              <p:pRg st="4" end="4"/>
                                            </p:txEl>
                                          </p:spTgt>
                                        </p:tgtEl>
                                        <p:attrNameLst>
                                          <p:attrName>style.visibility</p:attrName>
                                        </p:attrNameLst>
                                      </p:cBhvr>
                                      <p:to>
                                        <p:strVal val="visible"/>
                                      </p:to>
                                    </p:set>
                                    <p:anim calcmode="lin" valueType="num">
                                      <p:cBhvr additive="base">
                                        <p:cTn id="27" dur="500" fill="hold"/>
                                        <p:tgtEl>
                                          <p:spTgt spid="171315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1315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6" fill="hold" nodeType="afterEffect">
                                  <p:stCondLst>
                                    <p:cond delay="0"/>
                                  </p:stCondLst>
                                  <p:iterate type="lt">
                                    <p:tmPct val="10000"/>
                                  </p:iterate>
                                  <p:childTnLst>
                                    <p:set>
                                      <p:cBhvr>
                                        <p:cTn id="31" dur="1" fill="hold">
                                          <p:stCondLst>
                                            <p:cond delay="0"/>
                                          </p:stCondLst>
                                        </p:cTn>
                                        <p:tgtEl>
                                          <p:spTgt spid="1713154">
                                            <p:txEl>
                                              <p:pRg st="5" end="5"/>
                                            </p:txEl>
                                          </p:spTgt>
                                        </p:tgtEl>
                                        <p:attrNameLst>
                                          <p:attrName>style.visibility</p:attrName>
                                        </p:attrNameLst>
                                      </p:cBhvr>
                                      <p:to>
                                        <p:strVal val="visible"/>
                                      </p:to>
                                    </p:set>
                                    <p:anim calcmode="lin" valueType="num">
                                      <p:cBhvr additive="base">
                                        <p:cTn id="32" dur="500" fill="hold"/>
                                        <p:tgtEl>
                                          <p:spTgt spid="171315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13154">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4250"/>
                            </p:stCondLst>
                            <p:childTnLst>
                              <p:par>
                                <p:cTn id="3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6" dur="250" accel="50000" decel="50000" autoRev="1" fill="hold">
                                          <p:stCondLst>
                                            <p:cond delay="0"/>
                                          </p:stCondLst>
                                        </p:cTn>
                                        <p:tgtEl>
                                          <p:spTgt spid="1713154">
                                            <p:txEl>
                                              <p:pRg st="0" end="0"/>
                                            </p:txEl>
                                          </p:spTgt>
                                        </p:tgtEl>
                                        <p:attrNameLst>
                                          <p:attrName>ppt_x</p:attrName>
                                          <p:attrName>ppt_y</p:attrName>
                                        </p:attrNameLst>
                                      </p:cBhvr>
                                    </p:animMotion>
                                    <p:animRot by="1500000">
                                      <p:cBhvr>
                                        <p:cTn id="37" dur="125" fill="hold">
                                          <p:stCondLst>
                                            <p:cond delay="0"/>
                                          </p:stCondLst>
                                        </p:cTn>
                                        <p:tgtEl>
                                          <p:spTgt spid="1713154">
                                            <p:txEl>
                                              <p:pRg st="0" end="0"/>
                                            </p:txEl>
                                          </p:spTgt>
                                        </p:tgtEl>
                                        <p:attrNameLst>
                                          <p:attrName>r</p:attrName>
                                        </p:attrNameLst>
                                      </p:cBhvr>
                                    </p:animRot>
                                    <p:animRot by="-1500000">
                                      <p:cBhvr>
                                        <p:cTn id="38" dur="125" fill="hold">
                                          <p:stCondLst>
                                            <p:cond delay="125"/>
                                          </p:stCondLst>
                                        </p:cTn>
                                        <p:tgtEl>
                                          <p:spTgt spid="1713154">
                                            <p:txEl>
                                              <p:pRg st="0" end="0"/>
                                            </p:txEl>
                                          </p:spTgt>
                                        </p:tgtEl>
                                        <p:attrNameLst>
                                          <p:attrName>r</p:attrName>
                                        </p:attrNameLst>
                                      </p:cBhvr>
                                    </p:animRot>
                                    <p:animRot by="-1500000">
                                      <p:cBhvr>
                                        <p:cTn id="39" dur="125" fill="hold">
                                          <p:stCondLst>
                                            <p:cond delay="250"/>
                                          </p:stCondLst>
                                        </p:cTn>
                                        <p:tgtEl>
                                          <p:spTgt spid="1713154">
                                            <p:txEl>
                                              <p:pRg st="0" end="0"/>
                                            </p:txEl>
                                          </p:spTgt>
                                        </p:tgtEl>
                                        <p:attrNameLst>
                                          <p:attrName>r</p:attrName>
                                        </p:attrNameLst>
                                      </p:cBhvr>
                                    </p:animRot>
                                    <p:animRot by="1500000">
                                      <p:cBhvr>
                                        <p:cTn id="40" dur="125" fill="hold">
                                          <p:stCondLst>
                                            <p:cond delay="375"/>
                                          </p:stCondLst>
                                        </p:cTn>
                                        <p:tgtEl>
                                          <p:spTgt spid="171315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7666" name="Rectangle 2"/>
          <p:cNvSpPr>
            <a:spLocks noGrp="1" noChangeArrowheads="1"/>
          </p:cNvSpPr>
          <p:nvPr>
            <p:ph type="title"/>
          </p:nvPr>
        </p:nvSpPr>
        <p:spPr>
          <a:xfrm>
            <a:off x="2051050" y="0"/>
            <a:ext cx="4859338"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800" b="0">
                <a:effectLst>
                  <a:outerShdw blurRad="38100" dist="38100" dir="2700000" algn="tl">
                    <a:srgbClr val="C0C0C0"/>
                  </a:outerShdw>
                </a:effectLst>
                <a:latin typeface="Arial"/>
              </a:rPr>
              <a:t>——</a:t>
            </a:r>
            <a:r>
              <a:rPr lang="zh-CN" altLang="en-US" sz="2800" b="0">
                <a:effectLst>
                  <a:outerShdw blurRad="38100" dist="38100" dir="2700000" algn="tl">
                    <a:srgbClr val="C0C0C0"/>
                  </a:outerShdw>
                </a:effectLst>
                <a:latin typeface="华文琥珀" pitchFamily="2" charset="-122"/>
              </a:rPr>
              <a:t>历史</a:t>
            </a:r>
          </a:p>
        </p:txBody>
      </p:sp>
      <p:sp>
        <p:nvSpPr>
          <p:cNvPr id="1777667" name="Rectangle 3"/>
          <p:cNvSpPr>
            <a:spLocks noGrp="1" noChangeArrowheads="1"/>
          </p:cNvSpPr>
          <p:nvPr>
            <p:ph type="body" sz="half" idx="1"/>
          </p:nvPr>
        </p:nvSpPr>
        <p:spPr>
          <a:xfrm>
            <a:off x="179388" y="981075"/>
            <a:ext cx="8713787" cy="48958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pPr>
              <a:lnSpc>
                <a:spcPct val="120000"/>
              </a:lnSpc>
              <a:buFont typeface="Marlett" pitchFamily="2" charset="2"/>
              <a:buChar char="n"/>
            </a:pPr>
            <a:r>
              <a:rPr lang="zh-CN" altLang="en-US" sz="2600" b="1"/>
              <a:t>操作系统的历史</a:t>
            </a:r>
          </a:p>
          <a:p>
            <a:pPr lvl="1"/>
            <a:r>
              <a:rPr lang="zh-CN" altLang="en-US" sz="2200" b="1"/>
              <a:t>多道批处理系统</a:t>
            </a:r>
          </a:p>
          <a:p>
            <a:pPr lvl="2"/>
            <a:r>
              <a:rPr lang="zh-CN" altLang="en-US" sz="2100" b="1"/>
              <a:t>操作系统负责将多个程序同时加载到内存中，自动在多个程序（作业）之间进行切换，同时还要管理输入和输出设备，还要保证各个运行的程序不能相互影响。</a:t>
            </a:r>
          </a:p>
          <a:p>
            <a:pPr lvl="1"/>
            <a:r>
              <a:rPr lang="zh-CN" altLang="en-US" sz="2200" b="1"/>
              <a:t>分时操作系统</a:t>
            </a:r>
          </a:p>
          <a:p>
            <a:pPr lvl="2"/>
            <a:r>
              <a:rPr lang="zh-CN" altLang="en-US" sz="2100" b="1"/>
              <a:t>每个用户都拥有一个终端显示器，用来接收消息和发送命令。计算机在所有连接的终端用户之间进行分时，即给每个用户分配有限的时间，计算机在每个用户之间进行轮转。</a:t>
            </a:r>
            <a:r>
              <a:rPr lang="zh-CN" altLang="en-US" sz="2100"/>
              <a:t> </a:t>
            </a:r>
            <a:endParaRPr lang="zh-CN" altLang="en-US" sz="2100" b="1"/>
          </a:p>
          <a:p>
            <a:pPr lvl="1"/>
            <a:r>
              <a:rPr lang="zh-CN" altLang="en-US" sz="2200" b="1"/>
              <a:t>现代操作系统</a:t>
            </a:r>
          </a:p>
          <a:p>
            <a:pPr lvl="2"/>
            <a:r>
              <a:rPr lang="zh-CN" altLang="en-US" sz="2100" b="1"/>
              <a:t>将分时的功能加入到个人机操作系统中，实现多任务的个人机操作系统。</a:t>
            </a:r>
            <a:r>
              <a:rPr lang="zh-CN" altLang="en-US" sz="2100"/>
              <a:t> </a:t>
            </a:r>
          </a:p>
        </p:txBody>
      </p:sp>
    </p:spTree>
    <p:extLst>
      <p:ext uri="{BB962C8B-B14F-4D97-AF65-F5344CB8AC3E}">
        <p14:creationId xmlns:p14="http://schemas.microsoft.com/office/powerpoint/2010/main" val="2187651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77667">
                                            <p:txEl>
                                              <p:pRg st="0" end="0"/>
                                            </p:txEl>
                                          </p:spTgt>
                                        </p:tgtEl>
                                        <p:attrNameLst>
                                          <p:attrName>style.visibility</p:attrName>
                                        </p:attrNameLst>
                                      </p:cBhvr>
                                      <p:to>
                                        <p:strVal val="visible"/>
                                      </p:to>
                                    </p:set>
                                    <p:animEffect transition="in" filter="strips(upRight)">
                                      <p:cBhvr>
                                        <p:cTn id="7" dur="500"/>
                                        <p:tgtEl>
                                          <p:spTgt spid="1777667">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77667">
                                            <p:txEl>
                                              <p:pRg st="1" end="1"/>
                                            </p:txEl>
                                          </p:spTgt>
                                        </p:tgtEl>
                                        <p:attrNameLst>
                                          <p:attrName>style.visibility</p:attrName>
                                        </p:attrNameLst>
                                      </p:cBhvr>
                                      <p:to>
                                        <p:strVal val="visible"/>
                                      </p:to>
                                    </p:set>
                                    <p:animEffect transition="in" filter="strips(upRight)">
                                      <p:cBhvr>
                                        <p:cTn id="11" dur="500"/>
                                        <p:tgtEl>
                                          <p:spTgt spid="1777667">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77667">
                                            <p:txEl>
                                              <p:pRg st="2" end="2"/>
                                            </p:txEl>
                                          </p:spTgt>
                                        </p:tgtEl>
                                        <p:attrNameLst>
                                          <p:attrName>style.visibility</p:attrName>
                                        </p:attrNameLst>
                                      </p:cBhvr>
                                      <p:to>
                                        <p:strVal val="visible"/>
                                      </p:to>
                                    </p:set>
                                    <p:animEffect transition="in" filter="strips(upRight)">
                                      <p:cBhvr>
                                        <p:cTn id="15" dur="500"/>
                                        <p:tgtEl>
                                          <p:spTgt spid="1777667">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77667">
                                            <p:txEl>
                                              <p:pRg st="3" end="3"/>
                                            </p:txEl>
                                          </p:spTgt>
                                        </p:tgtEl>
                                        <p:attrNameLst>
                                          <p:attrName>style.visibility</p:attrName>
                                        </p:attrNameLst>
                                      </p:cBhvr>
                                      <p:to>
                                        <p:strVal val="visible"/>
                                      </p:to>
                                    </p:set>
                                    <p:animEffect transition="in" filter="strips(upRight)">
                                      <p:cBhvr>
                                        <p:cTn id="19" dur="500"/>
                                        <p:tgtEl>
                                          <p:spTgt spid="1777667">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77667">
                                            <p:txEl>
                                              <p:pRg st="4" end="4"/>
                                            </p:txEl>
                                          </p:spTgt>
                                        </p:tgtEl>
                                        <p:attrNameLst>
                                          <p:attrName>style.visibility</p:attrName>
                                        </p:attrNameLst>
                                      </p:cBhvr>
                                      <p:to>
                                        <p:strVal val="visible"/>
                                      </p:to>
                                    </p:set>
                                    <p:animEffect transition="in" filter="strips(upRight)">
                                      <p:cBhvr>
                                        <p:cTn id="23" dur="500"/>
                                        <p:tgtEl>
                                          <p:spTgt spid="1777667">
                                            <p:txEl>
                                              <p:pRg st="4" end="4"/>
                                            </p:txEl>
                                          </p:spTgt>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777667">
                                            <p:txEl>
                                              <p:pRg st="5" end="5"/>
                                            </p:txEl>
                                          </p:spTgt>
                                        </p:tgtEl>
                                        <p:attrNameLst>
                                          <p:attrName>style.visibility</p:attrName>
                                        </p:attrNameLst>
                                      </p:cBhvr>
                                      <p:to>
                                        <p:strVal val="visible"/>
                                      </p:to>
                                    </p:set>
                                    <p:animEffect transition="in" filter="strips(upRight)">
                                      <p:cBhvr>
                                        <p:cTn id="27" dur="500"/>
                                        <p:tgtEl>
                                          <p:spTgt spid="1777667">
                                            <p:txEl>
                                              <p:pRg st="5" end="5"/>
                                            </p:txEl>
                                          </p:spTgt>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777667">
                                            <p:txEl>
                                              <p:pRg st="6" end="6"/>
                                            </p:txEl>
                                          </p:spTgt>
                                        </p:tgtEl>
                                        <p:attrNameLst>
                                          <p:attrName>style.visibility</p:attrName>
                                        </p:attrNameLst>
                                      </p:cBhvr>
                                      <p:to>
                                        <p:strVal val="visible"/>
                                      </p:to>
                                    </p:set>
                                    <p:animEffect transition="in" filter="strips(upRight)">
                                      <p:cBhvr>
                                        <p:cTn id="31" dur="500"/>
                                        <p:tgtEl>
                                          <p:spTgt spid="1777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76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8690" name="Rectangle 2"/>
          <p:cNvSpPr>
            <a:spLocks noGrp="1" noChangeArrowheads="1"/>
          </p:cNvSpPr>
          <p:nvPr>
            <p:ph type="title"/>
          </p:nvPr>
        </p:nvSpPr>
        <p:spPr>
          <a:xfrm>
            <a:off x="2195513" y="0"/>
            <a:ext cx="5113337"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什么是操作系统</a:t>
            </a:r>
            <a:r>
              <a:rPr lang="en-US" altLang="zh-CN" sz="2800" b="0">
                <a:effectLst>
                  <a:outerShdw blurRad="38100" dist="38100" dir="2700000" algn="tl">
                    <a:srgbClr val="C0C0C0"/>
                  </a:outerShdw>
                </a:effectLst>
                <a:latin typeface="Arial"/>
              </a:rPr>
              <a:t>——</a:t>
            </a:r>
            <a:r>
              <a:rPr lang="zh-CN" altLang="en-US" sz="2800" b="0">
                <a:effectLst>
                  <a:outerShdw blurRad="38100" dist="38100" dir="2700000" algn="tl">
                    <a:srgbClr val="C0C0C0"/>
                  </a:outerShdw>
                </a:effectLst>
                <a:latin typeface="华文琥珀" pitchFamily="2" charset="-122"/>
              </a:rPr>
              <a:t>类型</a:t>
            </a:r>
          </a:p>
        </p:txBody>
      </p:sp>
      <p:sp>
        <p:nvSpPr>
          <p:cNvPr id="1778691" name="Rectangle 3"/>
          <p:cNvSpPr>
            <a:spLocks noGrp="1" noChangeArrowheads="1"/>
          </p:cNvSpPr>
          <p:nvPr>
            <p:ph type="body" sz="half" idx="1"/>
          </p:nvPr>
        </p:nvSpPr>
        <p:spPr>
          <a:xfrm>
            <a:off x="179388" y="981075"/>
            <a:ext cx="8496300" cy="48958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2700000" scaled="1"/>
                </a:gradFill>
              </a14:hiddenFill>
            </a:ext>
          </a:extLst>
        </p:spPr>
        <p:txBody>
          <a:bodyPr lIns="92075" tIns="46038" rIns="92075" bIns="46038"/>
          <a:lstStyle/>
          <a:p>
            <a:pPr>
              <a:lnSpc>
                <a:spcPct val="120000"/>
              </a:lnSpc>
              <a:buFont typeface="Marlett" pitchFamily="2" charset="2"/>
              <a:buChar char="n"/>
            </a:pPr>
            <a:r>
              <a:rPr lang="zh-CN" altLang="en-US" sz="2800" b="1">
                <a:latin typeface="宋体" charset="-122"/>
              </a:rPr>
              <a:t>操作系统的类型</a:t>
            </a:r>
          </a:p>
          <a:p>
            <a:pPr lvl="1">
              <a:lnSpc>
                <a:spcPct val="70000"/>
              </a:lnSpc>
            </a:pPr>
            <a:r>
              <a:rPr lang="zh-CN" altLang="en-US" b="1">
                <a:latin typeface="楷体_GB2312" pitchFamily="49" charset="-122"/>
              </a:rPr>
              <a:t>批处理系统</a:t>
            </a:r>
          </a:p>
          <a:p>
            <a:pPr lvl="2">
              <a:lnSpc>
                <a:spcPct val="70000"/>
              </a:lnSpc>
            </a:pPr>
            <a:r>
              <a:rPr lang="zh-CN" altLang="en-US" sz="2100" b="1">
                <a:latin typeface="楷体_GB2312" pitchFamily="49" charset="-122"/>
              </a:rPr>
              <a:t>单道批处理系统、多道批处理系统</a:t>
            </a:r>
          </a:p>
          <a:p>
            <a:pPr lvl="1">
              <a:lnSpc>
                <a:spcPct val="70000"/>
              </a:lnSpc>
            </a:pPr>
            <a:r>
              <a:rPr lang="zh-CN" altLang="en-US" b="1">
                <a:latin typeface="楷体_GB2312" pitchFamily="49" charset="-122"/>
              </a:rPr>
              <a:t>分时系统</a:t>
            </a:r>
          </a:p>
          <a:p>
            <a:pPr lvl="2">
              <a:lnSpc>
                <a:spcPct val="70000"/>
              </a:lnSpc>
            </a:pPr>
            <a:r>
              <a:rPr lang="zh-CN" altLang="en-US" sz="2100" b="1">
                <a:latin typeface="楷体_GB2312" pitchFamily="49" charset="-122"/>
              </a:rPr>
              <a:t>交互性、同时性、独占性</a:t>
            </a:r>
          </a:p>
          <a:p>
            <a:pPr lvl="1">
              <a:lnSpc>
                <a:spcPct val="70000"/>
              </a:lnSpc>
            </a:pPr>
            <a:r>
              <a:rPr lang="zh-CN" altLang="en-US" b="1">
                <a:latin typeface="楷体_GB2312" pitchFamily="49" charset="-122"/>
              </a:rPr>
              <a:t>实时系统</a:t>
            </a:r>
          </a:p>
          <a:p>
            <a:pPr lvl="2">
              <a:lnSpc>
                <a:spcPct val="70000"/>
              </a:lnSpc>
            </a:pPr>
            <a:r>
              <a:rPr lang="zh-CN" altLang="en-US" sz="2100" b="1">
                <a:latin typeface="楷体_GB2312" pitchFamily="49" charset="-122"/>
              </a:rPr>
              <a:t>及时性、高可靠性</a:t>
            </a:r>
          </a:p>
          <a:p>
            <a:pPr lvl="1">
              <a:lnSpc>
                <a:spcPct val="70000"/>
              </a:lnSpc>
            </a:pPr>
            <a:r>
              <a:rPr lang="zh-CN" altLang="en-US" b="1">
                <a:latin typeface="楷体_GB2312" pitchFamily="49" charset="-122"/>
              </a:rPr>
              <a:t>网络系统</a:t>
            </a:r>
          </a:p>
          <a:p>
            <a:pPr lvl="2">
              <a:lnSpc>
                <a:spcPct val="70000"/>
              </a:lnSpc>
            </a:pPr>
            <a:r>
              <a:rPr lang="zh-CN" altLang="en-US" sz="2100" b="1">
                <a:latin typeface="楷体_GB2312" pitchFamily="49" charset="-122"/>
              </a:rPr>
              <a:t>高效、可靠的网络通信能力、多种网络服务功能 </a:t>
            </a:r>
          </a:p>
          <a:p>
            <a:pPr lvl="1">
              <a:lnSpc>
                <a:spcPct val="70000"/>
              </a:lnSpc>
            </a:pPr>
            <a:r>
              <a:rPr lang="zh-CN" altLang="en-US" b="1">
                <a:latin typeface="楷体_GB2312" pitchFamily="49" charset="-122"/>
              </a:rPr>
              <a:t>嵌入式系统</a:t>
            </a:r>
          </a:p>
          <a:p>
            <a:pPr lvl="2">
              <a:lnSpc>
                <a:spcPct val="70000"/>
              </a:lnSpc>
            </a:pPr>
            <a:r>
              <a:rPr lang="zh-CN" altLang="en-US" sz="2200" b="1">
                <a:latin typeface="楷体_GB2312" pitchFamily="49" charset="-122"/>
              </a:rPr>
              <a:t>带有特定要求而预先定义的任务、功能紧凑有效</a:t>
            </a:r>
            <a:r>
              <a:rPr lang="zh-CN" altLang="en-US" sz="2100"/>
              <a:t> </a:t>
            </a:r>
            <a:endParaRPr lang="zh-CN" altLang="en-US" sz="2500" b="1">
              <a:latin typeface="楷体_GB2312" pitchFamily="49" charset="-122"/>
            </a:endParaRPr>
          </a:p>
          <a:p>
            <a:pPr lvl="1">
              <a:lnSpc>
                <a:spcPct val="70000"/>
              </a:lnSpc>
            </a:pPr>
            <a:r>
              <a:rPr lang="zh-CN" altLang="en-US" b="1">
                <a:latin typeface="楷体_GB2312" pitchFamily="49" charset="-122"/>
              </a:rPr>
              <a:t>通用操作系统</a:t>
            </a:r>
          </a:p>
          <a:p>
            <a:pPr lvl="2">
              <a:lnSpc>
                <a:spcPct val="70000"/>
              </a:lnSpc>
            </a:pPr>
            <a:r>
              <a:rPr lang="zh-CN" altLang="en-US" sz="2100" b="1">
                <a:latin typeface="楷体_GB2312" pitchFamily="49" charset="-122"/>
              </a:rPr>
              <a:t>兼有批处理、分时、实时和网络等多种处理技术的功能</a:t>
            </a:r>
          </a:p>
        </p:txBody>
      </p:sp>
    </p:spTree>
    <p:extLst>
      <p:ext uri="{BB962C8B-B14F-4D97-AF65-F5344CB8AC3E}">
        <p14:creationId xmlns:p14="http://schemas.microsoft.com/office/powerpoint/2010/main" val="17613686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78691">
                                            <p:txEl>
                                              <p:pRg st="0" end="0"/>
                                            </p:txEl>
                                          </p:spTgt>
                                        </p:tgtEl>
                                        <p:attrNameLst>
                                          <p:attrName>style.visibility</p:attrName>
                                        </p:attrNameLst>
                                      </p:cBhvr>
                                      <p:to>
                                        <p:strVal val="visible"/>
                                      </p:to>
                                    </p:set>
                                    <p:animEffect transition="in" filter="strips(upRight)">
                                      <p:cBhvr>
                                        <p:cTn id="7" dur="500"/>
                                        <p:tgtEl>
                                          <p:spTgt spid="1778691">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78691">
                                            <p:txEl>
                                              <p:pRg st="1" end="1"/>
                                            </p:txEl>
                                          </p:spTgt>
                                        </p:tgtEl>
                                        <p:attrNameLst>
                                          <p:attrName>style.visibility</p:attrName>
                                        </p:attrNameLst>
                                      </p:cBhvr>
                                      <p:to>
                                        <p:strVal val="visible"/>
                                      </p:to>
                                    </p:set>
                                    <p:animEffect transition="in" filter="strips(upRight)">
                                      <p:cBhvr>
                                        <p:cTn id="11" dur="500"/>
                                        <p:tgtEl>
                                          <p:spTgt spid="1778691">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78691">
                                            <p:txEl>
                                              <p:pRg st="2" end="2"/>
                                            </p:txEl>
                                          </p:spTgt>
                                        </p:tgtEl>
                                        <p:attrNameLst>
                                          <p:attrName>style.visibility</p:attrName>
                                        </p:attrNameLst>
                                      </p:cBhvr>
                                      <p:to>
                                        <p:strVal val="visible"/>
                                      </p:to>
                                    </p:set>
                                    <p:animEffect transition="in" filter="strips(upRight)">
                                      <p:cBhvr>
                                        <p:cTn id="15" dur="500"/>
                                        <p:tgtEl>
                                          <p:spTgt spid="1778691">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78691">
                                            <p:txEl>
                                              <p:pRg st="3" end="3"/>
                                            </p:txEl>
                                          </p:spTgt>
                                        </p:tgtEl>
                                        <p:attrNameLst>
                                          <p:attrName>style.visibility</p:attrName>
                                        </p:attrNameLst>
                                      </p:cBhvr>
                                      <p:to>
                                        <p:strVal val="visible"/>
                                      </p:to>
                                    </p:set>
                                    <p:animEffect transition="in" filter="strips(upRight)">
                                      <p:cBhvr>
                                        <p:cTn id="19" dur="500"/>
                                        <p:tgtEl>
                                          <p:spTgt spid="1778691">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78691">
                                            <p:txEl>
                                              <p:pRg st="4" end="4"/>
                                            </p:txEl>
                                          </p:spTgt>
                                        </p:tgtEl>
                                        <p:attrNameLst>
                                          <p:attrName>style.visibility</p:attrName>
                                        </p:attrNameLst>
                                      </p:cBhvr>
                                      <p:to>
                                        <p:strVal val="visible"/>
                                      </p:to>
                                    </p:set>
                                    <p:animEffect transition="in" filter="strips(upRight)">
                                      <p:cBhvr>
                                        <p:cTn id="23" dur="500"/>
                                        <p:tgtEl>
                                          <p:spTgt spid="1778691">
                                            <p:txEl>
                                              <p:pRg st="4" end="4"/>
                                            </p:txEl>
                                          </p:spTgt>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778691">
                                            <p:txEl>
                                              <p:pRg st="5" end="5"/>
                                            </p:txEl>
                                          </p:spTgt>
                                        </p:tgtEl>
                                        <p:attrNameLst>
                                          <p:attrName>style.visibility</p:attrName>
                                        </p:attrNameLst>
                                      </p:cBhvr>
                                      <p:to>
                                        <p:strVal val="visible"/>
                                      </p:to>
                                    </p:set>
                                    <p:animEffect transition="in" filter="strips(upRight)">
                                      <p:cBhvr>
                                        <p:cTn id="27" dur="500"/>
                                        <p:tgtEl>
                                          <p:spTgt spid="1778691">
                                            <p:txEl>
                                              <p:pRg st="5" end="5"/>
                                            </p:txEl>
                                          </p:spTgt>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778691">
                                            <p:txEl>
                                              <p:pRg st="6" end="6"/>
                                            </p:txEl>
                                          </p:spTgt>
                                        </p:tgtEl>
                                        <p:attrNameLst>
                                          <p:attrName>style.visibility</p:attrName>
                                        </p:attrNameLst>
                                      </p:cBhvr>
                                      <p:to>
                                        <p:strVal val="visible"/>
                                      </p:to>
                                    </p:set>
                                    <p:animEffect transition="in" filter="strips(upRight)">
                                      <p:cBhvr>
                                        <p:cTn id="31" dur="500"/>
                                        <p:tgtEl>
                                          <p:spTgt spid="1778691">
                                            <p:txEl>
                                              <p:pRg st="6" end="6"/>
                                            </p:txEl>
                                          </p:spTgt>
                                        </p:tgtEl>
                                      </p:cBhvr>
                                    </p:animEffect>
                                  </p:childTnLst>
                                </p:cTn>
                              </p:par>
                            </p:childTnLst>
                          </p:cTn>
                        </p:par>
                        <p:par>
                          <p:cTn id="32" fill="hold" nodeType="afterGroup">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1778691">
                                            <p:txEl>
                                              <p:pRg st="7" end="7"/>
                                            </p:txEl>
                                          </p:spTgt>
                                        </p:tgtEl>
                                        <p:attrNameLst>
                                          <p:attrName>style.visibility</p:attrName>
                                        </p:attrNameLst>
                                      </p:cBhvr>
                                      <p:to>
                                        <p:strVal val="visible"/>
                                      </p:to>
                                    </p:set>
                                    <p:animEffect transition="in" filter="strips(upRight)">
                                      <p:cBhvr>
                                        <p:cTn id="35" dur="500"/>
                                        <p:tgtEl>
                                          <p:spTgt spid="1778691">
                                            <p:txEl>
                                              <p:pRg st="7" end="7"/>
                                            </p:txEl>
                                          </p:spTgt>
                                        </p:tgtEl>
                                      </p:cBhvr>
                                    </p:animEffect>
                                  </p:childTnLst>
                                </p:cTn>
                              </p:par>
                            </p:childTnLst>
                          </p:cTn>
                        </p:par>
                        <p:par>
                          <p:cTn id="36" fill="hold" nodeType="afterGroup">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1778691">
                                            <p:txEl>
                                              <p:pRg st="8" end="8"/>
                                            </p:txEl>
                                          </p:spTgt>
                                        </p:tgtEl>
                                        <p:attrNameLst>
                                          <p:attrName>style.visibility</p:attrName>
                                        </p:attrNameLst>
                                      </p:cBhvr>
                                      <p:to>
                                        <p:strVal val="visible"/>
                                      </p:to>
                                    </p:set>
                                    <p:animEffect transition="in" filter="strips(upRight)">
                                      <p:cBhvr>
                                        <p:cTn id="39" dur="500"/>
                                        <p:tgtEl>
                                          <p:spTgt spid="1778691">
                                            <p:txEl>
                                              <p:pRg st="8" end="8"/>
                                            </p:txEl>
                                          </p:spTgt>
                                        </p:tgtEl>
                                      </p:cBhvr>
                                    </p:animEffect>
                                  </p:childTnLst>
                                </p:cTn>
                              </p:par>
                            </p:childTnLst>
                          </p:cTn>
                        </p:par>
                        <p:par>
                          <p:cTn id="40" fill="hold" nodeType="afterGroup">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1778691">
                                            <p:txEl>
                                              <p:pRg st="9" end="9"/>
                                            </p:txEl>
                                          </p:spTgt>
                                        </p:tgtEl>
                                        <p:attrNameLst>
                                          <p:attrName>style.visibility</p:attrName>
                                        </p:attrNameLst>
                                      </p:cBhvr>
                                      <p:to>
                                        <p:strVal val="visible"/>
                                      </p:to>
                                    </p:set>
                                    <p:animEffect transition="in" filter="strips(upRight)">
                                      <p:cBhvr>
                                        <p:cTn id="43" dur="500"/>
                                        <p:tgtEl>
                                          <p:spTgt spid="1778691">
                                            <p:txEl>
                                              <p:pRg st="9" end="9"/>
                                            </p:txEl>
                                          </p:spTgt>
                                        </p:tgtEl>
                                      </p:cBhvr>
                                    </p:animEffect>
                                  </p:childTnLst>
                                </p:cTn>
                              </p:par>
                            </p:childTnLst>
                          </p:cTn>
                        </p:par>
                        <p:par>
                          <p:cTn id="44" fill="hold" nodeType="afterGroup">
                            <p:stCondLst>
                              <p:cond delay="5000"/>
                            </p:stCondLst>
                            <p:childTnLst>
                              <p:par>
                                <p:cTn id="45" presetID="18" presetClass="entr" presetSubtype="3" fill="hold" grpId="0" nodeType="afterEffect">
                                  <p:stCondLst>
                                    <p:cond delay="0"/>
                                  </p:stCondLst>
                                  <p:childTnLst>
                                    <p:set>
                                      <p:cBhvr>
                                        <p:cTn id="46" dur="1" fill="hold">
                                          <p:stCondLst>
                                            <p:cond delay="0"/>
                                          </p:stCondLst>
                                        </p:cTn>
                                        <p:tgtEl>
                                          <p:spTgt spid="1778691">
                                            <p:txEl>
                                              <p:pRg st="10" end="10"/>
                                            </p:txEl>
                                          </p:spTgt>
                                        </p:tgtEl>
                                        <p:attrNameLst>
                                          <p:attrName>style.visibility</p:attrName>
                                        </p:attrNameLst>
                                      </p:cBhvr>
                                      <p:to>
                                        <p:strVal val="visible"/>
                                      </p:to>
                                    </p:set>
                                    <p:animEffect transition="in" filter="strips(upRight)">
                                      <p:cBhvr>
                                        <p:cTn id="47" dur="500"/>
                                        <p:tgtEl>
                                          <p:spTgt spid="1778691">
                                            <p:txEl>
                                              <p:pRg st="10" end="10"/>
                                            </p:txEl>
                                          </p:spTgt>
                                        </p:tgtEl>
                                      </p:cBhvr>
                                    </p:animEffect>
                                  </p:childTnLst>
                                </p:cTn>
                              </p:par>
                            </p:childTnLst>
                          </p:cTn>
                        </p:par>
                        <p:par>
                          <p:cTn id="48" fill="hold" nodeType="afterGroup">
                            <p:stCondLst>
                              <p:cond delay="5500"/>
                            </p:stCondLst>
                            <p:childTnLst>
                              <p:par>
                                <p:cTn id="49" presetID="18" presetClass="entr" presetSubtype="3" fill="hold" grpId="0" nodeType="afterEffect">
                                  <p:stCondLst>
                                    <p:cond delay="0"/>
                                  </p:stCondLst>
                                  <p:childTnLst>
                                    <p:set>
                                      <p:cBhvr>
                                        <p:cTn id="50" dur="1" fill="hold">
                                          <p:stCondLst>
                                            <p:cond delay="0"/>
                                          </p:stCondLst>
                                        </p:cTn>
                                        <p:tgtEl>
                                          <p:spTgt spid="1778691">
                                            <p:txEl>
                                              <p:pRg st="11" end="11"/>
                                            </p:txEl>
                                          </p:spTgt>
                                        </p:tgtEl>
                                        <p:attrNameLst>
                                          <p:attrName>style.visibility</p:attrName>
                                        </p:attrNameLst>
                                      </p:cBhvr>
                                      <p:to>
                                        <p:strVal val="visible"/>
                                      </p:to>
                                    </p:set>
                                    <p:animEffect transition="in" filter="strips(upRight)">
                                      <p:cBhvr>
                                        <p:cTn id="51" dur="500"/>
                                        <p:tgtEl>
                                          <p:spTgt spid="1778691">
                                            <p:txEl>
                                              <p:pRg st="11" end="11"/>
                                            </p:txEl>
                                          </p:spTgt>
                                        </p:tgtEl>
                                      </p:cBhvr>
                                    </p:animEffect>
                                  </p:childTnLst>
                                </p:cTn>
                              </p:par>
                            </p:childTnLst>
                          </p:cTn>
                        </p:par>
                        <p:par>
                          <p:cTn id="52" fill="hold" nodeType="afterGroup">
                            <p:stCondLst>
                              <p:cond delay="6000"/>
                            </p:stCondLst>
                            <p:childTnLst>
                              <p:par>
                                <p:cTn id="53" presetID="18" presetClass="entr" presetSubtype="3" fill="hold" grpId="0" nodeType="afterEffect">
                                  <p:stCondLst>
                                    <p:cond delay="0"/>
                                  </p:stCondLst>
                                  <p:childTnLst>
                                    <p:set>
                                      <p:cBhvr>
                                        <p:cTn id="54" dur="1" fill="hold">
                                          <p:stCondLst>
                                            <p:cond delay="0"/>
                                          </p:stCondLst>
                                        </p:cTn>
                                        <p:tgtEl>
                                          <p:spTgt spid="1778691">
                                            <p:txEl>
                                              <p:pRg st="12" end="12"/>
                                            </p:txEl>
                                          </p:spTgt>
                                        </p:tgtEl>
                                        <p:attrNameLst>
                                          <p:attrName>style.visibility</p:attrName>
                                        </p:attrNameLst>
                                      </p:cBhvr>
                                      <p:to>
                                        <p:strVal val="visible"/>
                                      </p:to>
                                    </p:set>
                                    <p:animEffect transition="in" filter="strips(upRight)">
                                      <p:cBhvr>
                                        <p:cTn id="55" dur="500"/>
                                        <p:tgtEl>
                                          <p:spTgt spid="1778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86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9714" name="Rectangle 2"/>
          <p:cNvSpPr>
            <a:spLocks noGrp="1" noChangeArrowheads="1"/>
          </p:cNvSpPr>
          <p:nvPr>
            <p:ph type="title"/>
          </p:nvPr>
        </p:nvSpPr>
        <p:spPr>
          <a:xfrm>
            <a:off x="2411413" y="0"/>
            <a:ext cx="4968875"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sz="3600" b="0">
                <a:solidFill>
                  <a:schemeClr val="hlink"/>
                </a:solidFill>
                <a:effectLst>
                  <a:outerShdw blurRad="38100" dist="38100" dir="2700000" algn="tl">
                    <a:srgbClr val="C0C0C0"/>
                  </a:outerShdw>
                </a:effectLst>
              </a:rPr>
              <a:t>操作系统的组成</a:t>
            </a:r>
            <a:r>
              <a:rPr lang="zh-CN" altLang="en-US" sz="3600"/>
              <a:t> </a:t>
            </a:r>
            <a:r>
              <a:rPr lang="en-US" altLang="zh-CN" sz="24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79715" name="Rectangle 3"/>
          <p:cNvSpPr>
            <a:spLocks noGrp="1" noChangeArrowheads="1"/>
          </p:cNvSpPr>
          <p:nvPr>
            <p:ph type="body" sz="half" idx="1"/>
          </p:nvPr>
        </p:nvSpPr>
        <p:spPr>
          <a:xfrm>
            <a:off x="0" y="1125538"/>
            <a:ext cx="8820150" cy="4751387"/>
          </a:xfrm>
          <a:noFill/>
          <a:ln>
            <a:solidFill>
              <a:schemeClr val="bg1"/>
            </a:solidFill>
            <a:miter lim="800000"/>
            <a:headEnd/>
            <a:tailEnd/>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90000"/>
              </a:lnSpc>
            </a:pPr>
            <a:r>
              <a:rPr lang="zh-CN" altLang="en-US" sz="2200" b="1" dirty="0"/>
              <a:t>按层次结构</a:t>
            </a:r>
            <a:r>
              <a:rPr lang="zh-CN" altLang="en-US" sz="2200" b="1" dirty="0" smtClean="0"/>
              <a:t>划分（</a:t>
            </a:r>
            <a:r>
              <a:rPr lang="en-US" altLang="zh-CN" sz="2200" b="1" dirty="0" smtClean="0"/>
              <a:t>Unix/Linux</a:t>
            </a:r>
            <a:r>
              <a:rPr lang="zh-CN" altLang="en-US" sz="2200" b="1" dirty="0" smtClean="0"/>
              <a:t>的组成通常按此划分）</a:t>
            </a:r>
            <a:endParaRPr lang="zh-CN" altLang="en-US" sz="2200" b="1" dirty="0">
              <a:latin typeface="楷体_GB2312" pitchFamily="49" charset="-122"/>
              <a:ea typeface="楷体_GB2312" pitchFamily="49" charset="-122"/>
            </a:endParaRPr>
          </a:p>
          <a:p>
            <a:pPr lvl="1">
              <a:lnSpc>
                <a:spcPct val="90000"/>
              </a:lnSpc>
            </a:pPr>
            <a:r>
              <a:rPr lang="zh-CN" altLang="en-US" sz="2000" b="1" dirty="0">
                <a:solidFill>
                  <a:srgbClr val="FF0000"/>
                </a:solidFill>
              </a:rPr>
              <a:t>内核（</a:t>
            </a:r>
            <a:r>
              <a:rPr lang="en-US" altLang="zh-CN" sz="2000" b="1" dirty="0">
                <a:solidFill>
                  <a:srgbClr val="FF0000"/>
                </a:solidFill>
              </a:rPr>
              <a:t>Kernel</a:t>
            </a:r>
            <a:r>
              <a:rPr lang="en-US" altLang="zh-CN" sz="2000" dirty="0">
                <a:solidFill>
                  <a:srgbClr val="FF0000"/>
                </a:solidFill>
              </a:rPr>
              <a:t> </a:t>
            </a:r>
            <a:r>
              <a:rPr lang="zh-CN" altLang="en-US" sz="2000" dirty="0">
                <a:solidFill>
                  <a:srgbClr val="FF0000"/>
                </a:solidFill>
              </a:rPr>
              <a:t>）</a:t>
            </a:r>
          </a:p>
          <a:p>
            <a:pPr lvl="2">
              <a:lnSpc>
                <a:spcPct val="90000"/>
              </a:lnSpc>
            </a:pPr>
            <a:r>
              <a:rPr lang="zh-CN" altLang="en-US" sz="1900" b="1" dirty="0"/>
              <a:t>文件管理程序</a:t>
            </a:r>
          </a:p>
          <a:p>
            <a:pPr lvl="2">
              <a:lnSpc>
                <a:spcPct val="90000"/>
              </a:lnSpc>
            </a:pPr>
            <a:r>
              <a:rPr lang="zh-CN" altLang="en-US" sz="1900" b="1" dirty="0"/>
              <a:t>设备驱动程序</a:t>
            </a:r>
          </a:p>
          <a:p>
            <a:pPr lvl="2">
              <a:lnSpc>
                <a:spcPct val="90000"/>
              </a:lnSpc>
            </a:pPr>
            <a:r>
              <a:rPr lang="zh-CN" altLang="en-US" sz="1900" b="1" dirty="0"/>
              <a:t>内存管理程序</a:t>
            </a:r>
          </a:p>
          <a:p>
            <a:pPr lvl="2">
              <a:lnSpc>
                <a:spcPct val="90000"/>
              </a:lnSpc>
            </a:pPr>
            <a:r>
              <a:rPr lang="zh-CN" altLang="en-US" sz="1900" b="1" dirty="0"/>
              <a:t>调度程序（</a:t>
            </a:r>
            <a:r>
              <a:rPr lang="en-US" altLang="zh-CN" sz="1900" b="1" dirty="0"/>
              <a:t>scheduler</a:t>
            </a:r>
            <a:r>
              <a:rPr lang="zh-CN" altLang="en-US" sz="1900" b="1" dirty="0"/>
              <a:t>）</a:t>
            </a:r>
          </a:p>
          <a:p>
            <a:pPr lvl="2">
              <a:lnSpc>
                <a:spcPct val="90000"/>
              </a:lnSpc>
            </a:pPr>
            <a:r>
              <a:rPr lang="zh-CN" altLang="en-US" sz="1900" b="1" dirty="0"/>
              <a:t>分派程序（</a:t>
            </a:r>
            <a:r>
              <a:rPr lang="en-US" altLang="zh-CN" sz="1900" b="1" dirty="0"/>
              <a:t>dispatcher</a:t>
            </a:r>
            <a:r>
              <a:rPr lang="zh-CN" altLang="en-US" sz="1900" b="1" dirty="0"/>
              <a:t>）</a:t>
            </a:r>
          </a:p>
          <a:p>
            <a:pPr lvl="1">
              <a:lnSpc>
                <a:spcPct val="90000"/>
              </a:lnSpc>
            </a:pPr>
            <a:r>
              <a:rPr lang="zh-CN" altLang="en-US" sz="2000" b="1" dirty="0"/>
              <a:t>用户接口，又称为</a:t>
            </a:r>
            <a:r>
              <a:rPr lang="zh-CN" altLang="en-US" sz="2000" b="1" dirty="0">
                <a:solidFill>
                  <a:srgbClr val="FF0000"/>
                </a:solidFill>
              </a:rPr>
              <a:t>外壳（</a:t>
            </a:r>
            <a:r>
              <a:rPr lang="en-US" altLang="zh-CN" sz="2000" b="1" dirty="0">
                <a:solidFill>
                  <a:srgbClr val="FF0000"/>
                </a:solidFill>
              </a:rPr>
              <a:t>Shell</a:t>
            </a:r>
            <a:r>
              <a:rPr lang="zh-CN" altLang="en-US" sz="2000" b="1" dirty="0">
                <a:solidFill>
                  <a:srgbClr val="FF0000"/>
                </a:solidFill>
              </a:rPr>
              <a:t>）</a:t>
            </a:r>
            <a:r>
              <a:rPr lang="zh-CN" altLang="en-US" sz="2000" dirty="0">
                <a:solidFill>
                  <a:srgbClr val="FF0000"/>
                </a:solidFill>
              </a:rPr>
              <a:t> </a:t>
            </a:r>
          </a:p>
          <a:p>
            <a:pPr lvl="2">
              <a:lnSpc>
                <a:spcPct val="90000"/>
              </a:lnSpc>
            </a:pPr>
            <a:r>
              <a:rPr lang="zh-CN" altLang="en-US" sz="1900" b="1" dirty="0"/>
              <a:t>命令接口通常在终端提示符的命令行输入命令，并在提示符下返回命令的响应</a:t>
            </a:r>
          </a:p>
          <a:p>
            <a:pPr lvl="2">
              <a:lnSpc>
                <a:spcPct val="90000"/>
              </a:lnSpc>
            </a:pPr>
            <a:r>
              <a:rPr lang="zh-CN" altLang="en-US" sz="1900" b="1" dirty="0"/>
              <a:t>程序接口则是系统提供给编程人员的唯一接口，大多数系统以函数形式提供给用户使用</a:t>
            </a:r>
          </a:p>
          <a:p>
            <a:pPr>
              <a:lnSpc>
                <a:spcPct val="90000"/>
              </a:lnSpc>
            </a:pPr>
            <a:r>
              <a:rPr lang="zh-CN" altLang="en-US" sz="2200" b="1" dirty="0"/>
              <a:t>按功能性结构划分</a:t>
            </a:r>
          </a:p>
          <a:p>
            <a:pPr lvl="1">
              <a:lnSpc>
                <a:spcPct val="90000"/>
              </a:lnSpc>
            </a:pPr>
            <a:r>
              <a:rPr lang="zh-CN" altLang="en-US" sz="2000" b="1" dirty="0"/>
              <a:t>处理器管理、存储管理、设备管理和文件管理</a:t>
            </a:r>
          </a:p>
        </p:txBody>
      </p:sp>
    </p:spTree>
    <p:extLst>
      <p:ext uri="{BB962C8B-B14F-4D97-AF65-F5344CB8AC3E}">
        <p14:creationId xmlns:p14="http://schemas.microsoft.com/office/powerpoint/2010/main" val="799965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9715">
                                            <p:txEl>
                                              <p:pRg st="0" end="0"/>
                                            </p:txEl>
                                          </p:spTgt>
                                        </p:tgtEl>
                                        <p:attrNameLst>
                                          <p:attrName>style.visibility</p:attrName>
                                        </p:attrNameLst>
                                      </p:cBhvr>
                                      <p:to>
                                        <p:strVal val="visible"/>
                                      </p:to>
                                    </p:set>
                                    <p:animEffect transition="in" filter="checkerboard(across)">
                                      <p:cBhvr>
                                        <p:cTn id="7" dur="500"/>
                                        <p:tgtEl>
                                          <p:spTgt spid="177971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79715">
                                            <p:txEl>
                                              <p:pRg st="1" end="1"/>
                                            </p:txEl>
                                          </p:spTgt>
                                        </p:tgtEl>
                                        <p:attrNameLst>
                                          <p:attrName>style.visibility</p:attrName>
                                        </p:attrNameLst>
                                      </p:cBhvr>
                                      <p:to>
                                        <p:strVal val="visible"/>
                                      </p:to>
                                    </p:set>
                                    <p:animEffect transition="in" filter="checkerboard(across)">
                                      <p:cBhvr>
                                        <p:cTn id="11" dur="500"/>
                                        <p:tgtEl>
                                          <p:spTgt spid="1779715">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79715">
                                            <p:txEl>
                                              <p:pRg st="2" end="2"/>
                                            </p:txEl>
                                          </p:spTgt>
                                        </p:tgtEl>
                                        <p:attrNameLst>
                                          <p:attrName>style.visibility</p:attrName>
                                        </p:attrNameLst>
                                      </p:cBhvr>
                                      <p:to>
                                        <p:strVal val="visible"/>
                                      </p:to>
                                    </p:set>
                                    <p:animEffect transition="in" filter="checkerboard(across)">
                                      <p:cBhvr>
                                        <p:cTn id="15" dur="500"/>
                                        <p:tgtEl>
                                          <p:spTgt spid="1779715">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79715">
                                            <p:txEl>
                                              <p:pRg st="3" end="3"/>
                                            </p:txEl>
                                          </p:spTgt>
                                        </p:tgtEl>
                                        <p:attrNameLst>
                                          <p:attrName>style.visibility</p:attrName>
                                        </p:attrNameLst>
                                      </p:cBhvr>
                                      <p:to>
                                        <p:strVal val="visible"/>
                                      </p:to>
                                    </p:set>
                                    <p:animEffect transition="in" filter="checkerboard(across)">
                                      <p:cBhvr>
                                        <p:cTn id="19" dur="500"/>
                                        <p:tgtEl>
                                          <p:spTgt spid="1779715">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79715">
                                            <p:txEl>
                                              <p:pRg st="4" end="4"/>
                                            </p:txEl>
                                          </p:spTgt>
                                        </p:tgtEl>
                                        <p:attrNameLst>
                                          <p:attrName>style.visibility</p:attrName>
                                        </p:attrNameLst>
                                      </p:cBhvr>
                                      <p:to>
                                        <p:strVal val="visible"/>
                                      </p:to>
                                    </p:set>
                                    <p:animEffect transition="in" filter="checkerboard(across)">
                                      <p:cBhvr>
                                        <p:cTn id="23" dur="500"/>
                                        <p:tgtEl>
                                          <p:spTgt spid="1779715">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779715">
                                            <p:txEl>
                                              <p:pRg st="5" end="5"/>
                                            </p:txEl>
                                          </p:spTgt>
                                        </p:tgtEl>
                                        <p:attrNameLst>
                                          <p:attrName>style.visibility</p:attrName>
                                        </p:attrNameLst>
                                      </p:cBhvr>
                                      <p:to>
                                        <p:strVal val="visible"/>
                                      </p:to>
                                    </p:set>
                                    <p:animEffect transition="in" filter="checkerboard(across)">
                                      <p:cBhvr>
                                        <p:cTn id="27" dur="500"/>
                                        <p:tgtEl>
                                          <p:spTgt spid="1779715">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779715">
                                            <p:txEl>
                                              <p:pRg st="6" end="6"/>
                                            </p:txEl>
                                          </p:spTgt>
                                        </p:tgtEl>
                                        <p:attrNameLst>
                                          <p:attrName>style.visibility</p:attrName>
                                        </p:attrNameLst>
                                      </p:cBhvr>
                                      <p:to>
                                        <p:strVal val="visible"/>
                                      </p:to>
                                    </p:set>
                                    <p:animEffect transition="in" filter="checkerboard(across)">
                                      <p:cBhvr>
                                        <p:cTn id="31" dur="500"/>
                                        <p:tgtEl>
                                          <p:spTgt spid="1779715">
                                            <p:txEl>
                                              <p:pRg st="6" end="6"/>
                                            </p:txEl>
                                          </p:spTgt>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779715">
                                            <p:txEl>
                                              <p:pRg st="7" end="7"/>
                                            </p:txEl>
                                          </p:spTgt>
                                        </p:tgtEl>
                                        <p:attrNameLst>
                                          <p:attrName>style.visibility</p:attrName>
                                        </p:attrNameLst>
                                      </p:cBhvr>
                                      <p:to>
                                        <p:strVal val="visible"/>
                                      </p:to>
                                    </p:set>
                                    <p:animEffect transition="in" filter="checkerboard(across)">
                                      <p:cBhvr>
                                        <p:cTn id="35" dur="500"/>
                                        <p:tgtEl>
                                          <p:spTgt spid="1779715">
                                            <p:txEl>
                                              <p:pRg st="7" end="7"/>
                                            </p:txEl>
                                          </p:spTgt>
                                        </p:tgtEl>
                                      </p:cBhvr>
                                    </p:animEffect>
                                  </p:childTnLst>
                                </p:cTn>
                              </p:par>
                            </p:childTnLst>
                          </p:cTn>
                        </p:par>
                        <p:par>
                          <p:cTn id="36" fill="hold" nodeType="afterGroup">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1779715">
                                            <p:txEl>
                                              <p:pRg st="8" end="8"/>
                                            </p:txEl>
                                          </p:spTgt>
                                        </p:tgtEl>
                                        <p:attrNameLst>
                                          <p:attrName>style.visibility</p:attrName>
                                        </p:attrNameLst>
                                      </p:cBhvr>
                                      <p:to>
                                        <p:strVal val="visible"/>
                                      </p:to>
                                    </p:set>
                                    <p:animEffect transition="in" filter="checkerboard(across)">
                                      <p:cBhvr>
                                        <p:cTn id="39" dur="500"/>
                                        <p:tgtEl>
                                          <p:spTgt spid="1779715">
                                            <p:txEl>
                                              <p:pRg st="8" end="8"/>
                                            </p:txEl>
                                          </p:spTgt>
                                        </p:tgtEl>
                                      </p:cBhvr>
                                    </p:animEffect>
                                  </p:childTnLst>
                                </p:cTn>
                              </p:par>
                            </p:childTnLst>
                          </p:cTn>
                        </p:par>
                        <p:par>
                          <p:cTn id="40" fill="hold" nodeType="afterGroup">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1779715">
                                            <p:txEl>
                                              <p:pRg st="9" end="9"/>
                                            </p:txEl>
                                          </p:spTgt>
                                        </p:tgtEl>
                                        <p:attrNameLst>
                                          <p:attrName>style.visibility</p:attrName>
                                        </p:attrNameLst>
                                      </p:cBhvr>
                                      <p:to>
                                        <p:strVal val="visible"/>
                                      </p:to>
                                    </p:set>
                                    <p:animEffect transition="in" filter="checkerboard(across)">
                                      <p:cBhvr>
                                        <p:cTn id="43" dur="500"/>
                                        <p:tgtEl>
                                          <p:spTgt spid="1779715">
                                            <p:txEl>
                                              <p:pRg st="9" end="9"/>
                                            </p:txEl>
                                          </p:spTgt>
                                        </p:tgtEl>
                                      </p:cBhvr>
                                    </p:animEffect>
                                  </p:childTnLst>
                                </p:cTn>
                              </p:par>
                            </p:childTnLst>
                          </p:cTn>
                        </p:par>
                        <p:par>
                          <p:cTn id="44" fill="hold" nodeType="afterGroup">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1779715">
                                            <p:txEl>
                                              <p:pRg st="10" end="10"/>
                                            </p:txEl>
                                          </p:spTgt>
                                        </p:tgtEl>
                                        <p:attrNameLst>
                                          <p:attrName>style.visibility</p:attrName>
                                        </p:attrNameLst>
                                      </p:cBhvr>
                                      <p:to>
                                        <p:strVal val="visible"/>
                                      </p:to>
                                    </p:set>
                                    <p:animEffect transition="in" filter="checkerboard(across)">
                                      <p:cBhvr>
                                        <p:cTn id="47" dur="500"/>
                                        <p:tgtEl>
                                          <p:spTgt spid="1779715">
                                            <p:txEl>
                                              <p:pRg st="10" end="10"/>
                                            </p:txEl>
                                          </p:spTgt>
                                        </p:tgtEl>
                                      </p:cBhvr>
                                    </p:animEffect>
                                  </p:childTnLst>
                                </p:cTn>
                              </p:par>
                            </p:childTnLst>
                          </p:cTn>
                        </p:par>
                        <p:par>
                          <p:cTn id="48" fill="hold" nodeType="afterGroup">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1779715">
                                            <p:txEl>
                                              <p:pRg st="11" end="11"/>
                                            </p:txEl>
                                          </p:spTgt>
                                        </p:tgtEl>
                                        <p:attrNameLst>
                                          <p:attrName>style.visibility</p:attrName>
                                        </p:attrNameLst>
                                      </p:cBhvr>
                                      <p:to>
                                        <p:strVal val="visible"/>
                                      </p:to>
                                    </p:set>
                                    <p:animEffect transition="in" filter="checkerboard(across)">
                                      <p:cBhvr>
                                        <p:cTn id="51" dur="500"/>
                                        <p:tgtEl>
                                          <p:spTgt spid="17797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0738" name="Rectangle 2"/>
          <p:cNvSpPr>
            <a:spLocks noGrp="1" noChangeArrowheads="1"/>
          </p:cNvSpPr>
          <p:nvPr>
            <p:ph type="title"/>
          </p:nvPr>
        </p:nvSpPr>
        <p:spPr>
          <a:xfrm>
            <a:off x="2411413" y="0"/>
            <a:ext cx="4968875"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sz="3600" b="0">
                <a:solidFill>
                  <a:schemeClr val="hlink"/>
                </a:solidFill>
                <a:effectLst>
                  <a:outerShdw blurRad="38100" dist="38100" dir="2700000" algn="tl">
                    <a:srgbClr val="C0C0C0"/>
                  </a:outerShdw>
                </a:effectLst>
              </a:rPr>
              <a:t>操作系统的载入</a:t>
            </a:r>
            <a:r>
              <a:rPr lang="en-US" altLang="zh-CN" sz="2800" b="0">
                <a:effectLst>
                  <a:outerShdw blurRad="38100" dist="38100" dir="2700000" algn="tl">
                    <a:srgbClr val="C0C0C0"/>
                  </a:outerShdw>
                </a:effectLst>
                <a:latin typeface="Arial"/>
              </a:rPr>
              <a:t>—</a:t>
            </a:r>
            <a:r>
              <a:rPr lang="zh-CN" altLang="en-US" sz="2800" b="0">
                <a:effectLst>
                  <a:outerShdw blurRad="38100" dist="38100" dir="2700000" algn="tl">
                    <a:srgbClr val="C0C0C0"/>
                  </a:outerShdw>
                </a:effectLst>
                <a:latin typeface="华文琥珀" pitchFamily="2" charset="-122"/>
              </a:rPr>
              <a:t>步骤</a:t>
            </a:r>
          </a:p>
        </p:txBody>
      </p:sp>
      <p:sp>
        <p:nvSpPr>
          <p:cNvPr id="1780739" name="Rectangle 3"/>
          <p:cNvSpPr>
            <a:spLocks noGrp="1" noChangeArrowheads="1"/>
          </p:cNvSpPr>
          <p:nvPr>
            <p:ph type="body" sz="half" idx="1"/>
          </p:nvPr>
        </p:nvSpPr>
        <p:spPr>
          <a:xfrm>
            <a:off x="0" y="1196975"/>
            <a:ext cx="8748713" cy="4464050"/>
          </a:xfrm>
          <a:noFill/>
          <a:ln>
            <a:solidFill>
              <a:schemeClr val="bg1"/>
            </a:solidFill>
            <a:miter lim="800000"/>
            <a:headEnd/>
            <a:tailEnd/>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r>
              <a:rPr lang="zh-CN" altLang="en-US" sz="2600" b="1"/>
              <a:t>操作系统的引导过程</a:t>
            </a:r>
          </a:p>
          <a:p>
            <a:pPr lvl="1"/>
            <a:r>
              <a:rPr lang="zh-CN" altLang="en-US" sz="2200" b="1"/>
              <a:t>系统加电，处理器复位，查找含有计算机启动指令的</a:t>
            </a:r>
            <a:r>
              <a:rPr lang="en-US" altLang="zh-CN" sz="2200" b="1"/>
              <a:t>BIOS</a:t>
            </a:r>
            <a:r>
              <a:rPr lang="zh-CN" altLang="en-US" sz="2200" b="1"/>
              <a:t>。</a:t>
            </a:r>
          </a:p>
          <a:p>
            <a:pPr lvl="1"/>
            <a:r>
              <a:rPr lang="en-US" altLang="zh-CN" sz="2200" b="1"/>
              <a:t>BIOS</a:t>
            </a:r>
            <a:r>
              <a:rPr lang="zh-CN" altLang="en-US" sz="2200" b="1"/>
              <a:t>执行开机自检，检测系统各个部件（如总线、时钟、键盘等）是否连接正常并给出检测信息。</a:t>
            </a:r>
          </a:p>
          <a:p>
            <a:pPr lvl="1"/>
            <a:r>
              <a:rPr lang="zh-CN" altLang="en-US" sz="2200" b="1"/>
              <a:t>将自检结果与</a:t>
            </a:r>
            <a:r>
              <a:rPr lang="en-US" altLang="zh-CN" sz="2200" b="1"/>
              <a:t>CMOS</a:t>
            </a:r>
            <a:r>
              <a:rPr lang="zh-CN" altLang="en-US" sz="2200" b="1"/>
              <a:t>中的系统信息进行比较，如果有问题，系统会做出相应的处理。</a:t>
            </a:r>
          </a:p>
          <a:p>
            <a:pPr lvl="1"/>
            <a:r>
              <a:rPr lang="zh-CN" altLang="en-US" sz="2200" b="1"/>
              <a:t>如果自检成功，</a:t>
            </a:r>
            <a:r>
              <a:rPr lang="en-US" altLang="zh-CN" sz="2200" b="1"/>
              <a:t>BIOS</a:t>
            </a:r>
            <a:r>
              <a:rPr lang="zh-CN" altLang="en-US" sz="2200" b="1"/>
              <a:t>将外存中的分区引导块载入内存，并执行引导块程序对操作系统核心进行引导，操作系统核心进入内存后立即接管系统，继续系统的初始化等工作。</a:t>
            </a:r>
          </a:p>
          <a:p>
            <a:pPr lvl="1"/>
            <a:r>
              <a:rPr lang="zh-CN" altLang="en-US" sz="2200" b="1"/>
              <a:t>操作系统根据系统配置信息，执行并启动一些系统程序，完成整个系统的启动。</a:t>
            </a:r>
          </a:p>
        </p:txBody>
      </p:sp>
    </p:spTree>
    <p:extLst>
      <p:ext uri="{BB962C8B-B14F-4D97-AF65-F5344CB8AC3E}">
        <p14:creationId xmlns:p14="http://schemas.microsoft.com/office/powerpoint/2010/main" val="1503453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80739">
                                            <p:txEl>
                                              <p:pRg st="0" end="0"/>
                                            </p:txEl>
                                          </p:spTgt>
                                        </p:tgtEl>
                                        <p:attrNameLst>
                                          <p:attrName>style.visibility</p:attrName>
                                        </p:attrNameLst>
                                      </p:cBhvr>
                                      <p:to>
                                        <p:strVal val="visible"/>
                                      </p:to>
                                    </p:set>
                                    <p:animEffect transition="in" filter="checkerboard(across)">
                                      <p:cBhvr>
                                        <p:cTn id="7" dur="500"/>
                                        <p:tgtEl>
                                          <p:spTgt spid="178073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80739">
                                            <p:txEl>
                                              <p:pRg st="1" end="1"/>
                                            </p:txEl>
                                          </p:spTgt>
                                        </p:tgtEl>
                                        <p:attrNameLst>
                                          <p:attrName>style.visibility</p:attrName>
                                        </p:attrNameLst>
                                      </p:cBhvr>
                                      <p:to>
                                        <p:strVal val="visible"/>
                                      </p:to>
                                    </p:set>
                                    <p:animEffect transition="in" filter="checkerboard(across)">
                                      <p:cBhvr>
                                        <p:cTn id="11" dur="500"/>
                                        <p:tgtEl>
                                          <p:spTgt spid="178073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80739">
                                            <p:txEl>
                                              <p:pRg st="2" end="2"/>
                                            </p:txEl>
                                          </p:spTgt>
                                        </p:tgtEl>
                                        <p:attrNameLst>
                                          <p:attrName>style.visibility</p:attrName>
                                        </p:attrNameLst>
                                      </p:cBhvr>
                                      <p:to>
                                        <p:strVal val="visible"/>
                                      </p:to>
                                    </p:set>
                                    <p:animEffect transition="in" filter="checkerboard(across)">
                                      <p:cBhvr>
                                        <p:cTn id="15" dur="500"/>
                                        <p:tgtEl>
                                          <p:spTgt spid="178073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80739">
                                            <p:txEl>
                                              <p:pRg st="3" end="3"/>
                                            </p:txEl>
                                          </p:spTgt>
                                        </p:tgtEl>
                                        <p:attrNameLst>
                                          <p:attrName>style.visibility</p:attrName>
                                        </p:attrNameLst>
                                      </p:cBhvr>
                                      <p:to>
                                        <p:strVal val="visible"/>
                                      </p:to>
                                    </p:set>
                                    <p:animEffect transition="in" filter="checkerboard(across)">
                                      <p:cBhvr>
                                        <p:cTn id="19" dur="500"/>
                                        <p:tgtEl>
                                          <p:spTgt spid="1780739">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80739">
                                            <p:txEl>
                                              <p:pRg st="4" end="4"/>
                                            </p:txEl>
                                          </p:spTgt>
                                        </p:tgtEl>
                                        <p:attrNameLst>
                                          <p:attrName>style.visibility</p:attrName>
                                        </p:attrNameLst>
                                      </p:cBhvr>
                                      <p:to>
                                        <p:strVal val="visible"/>
                                      </p:to>
                                    </p:set>
                                    <p:animEffect transition="in" filter="checkerboard(across)">
                                      <p:cBhvr>
                                        <p:cTn id="23" dur="500"/>
                                        <p:tgtEl>
                                          <p:spTgt spid="1780739">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780739">
                                            <p:txEl>
                                              <p:pRg st="5" end="5"/>
                                            </p:txEl>
                                          </p:spTgt>
                                        </p:tgtEl>
                                        <p:attrNameLst>
                                          <p:attrName>style.visibility</p:attrName>
                                        </p:attrNameLst>
                                      </p:cBhvr>
                                      <p:to>
                                        <p:strVal val="visible"/>
                                      </p:to>
                                    </p:set>
                                    <p:animEffect transition="in" filter="checkerboard(across)">
                                      <p:cBhvr>
                                        <p:cTn id="27" dur="500"/>
                                        <p:tgtEl>
                                          <p:spTgt spid="1780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07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62" name="Rectangle 2"/>
          <p:cNvSpPr>
            <a:spLocks noGrp="1" noChangeArrowheads="1"/>
          </p:cNvSpPr>
          <p:nvPr>
            <p:ph type="title"/>
          </p:nvPr>
        </p:nvSpPr>
        <p:spPr>
          <a:xfrm>
            <a:off x="2411413" y="0"/>
            <a:ext cx="4968875"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操作系统的载入</a:t>
            </a:r>
            <a:r>
              <a:rPr lang="en-US" altLang="zh-CN" sz="3200" b="0">
                <a:effectLst>
                  <a:outerShdw blurRad="38100" dist="38100" dir="2700000" algn="tl">
                    <a:srgbClr val="C0C0C0"/>
                  </a:outerShdw>
                </a:effectLst>
                <a:latin typeface="Arial"/>
              </a:rPr>
              <a:t>—</a:t>
            </a:r>
            <a:r>
              <a:rPr lang="zh-CN" altLang="en-US" sz="3200" b="0">
                <a:effectLst>
                  <a:outerShdw blurRad="38100" dist="38100" dir="2700000" algn="tl">
                    <a:srgbClr val="C0C0C0"/>
                  </a:outerShdw>
                </a:effectLst>
                <a:latin typeface="华文琥珀" pitchFamily="2" charset="-122"/>
              </a:rPr>
              <a:t>概念</a:t>
            </a:r>
          </a:p>
        </p:txBody>
      </p:sp>
      <p:sp>
        <p:nvSpPr>
          <p:cNvPr id="1781763" name="Rectangle 3"/>
          <p:cNvSpPr>
            <a:spLocks noGrp="1" noChangeArrowheads="1"/>
          </p:cNvSpPr>
          <p:nvPr>
            <p:ph type="body" sz="half" idx="1"/>
          </p:nvPr>
        </p:nvSpPr>
        <p:spPr>
          <a:xfrm>
            <a:off x="395288" y="1125538"/>
            <a:ext cx="7993062" cy="46799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 uri="{91240B29-F687-4F45-9708-019B960494DF}">
              <a14:hiddenLine xmlns:a14="http://schemas.microsoft.com/office/drawing/2010/main" w="9525">
                <a:solidFill>
                  <a:schemeClr val="bg1"/>
                </a:solidFill>
                <a:miter lim="800000"/>
                <a:headEnd/>
                <a:tailEnd/>
              </a14:hiddenLine>
            </a:ext>
          </a:extLst>
        </p:spPr>
        <p:txBody>
          <a:bodyPr lIns="92075" tIns="46038" rIns="92075" bIns="46038"/>
          <a:lstStyle/>
          <a:p>
            <a:pPr algn="just"/>
            <a:r>
              <a:rPr lang="en-US" altLang="zh-CN" sz="2600" b="1" dirty="0">
                <a:solidFill>
                  <a:srgbClr val="FF0000"/>
                </a:solidFill>
              </a:rPr>
              <a:t>BIOS</a:t>
            </a:r>
            <a:r>
              <a:rPr lang="zh-CN" altLang="en-US" sz="2600" b="1" dirty="0">
                <a:solidFill>
                  <a:srgbClr val="FF0000"/>
                </a:solidFill>
              </a:rPr>
              <a:t>（</a:t>
            </a:r>
            <a:r>
              <a:rPr lang="en-US" altLang="zh-CN" sz="2600" b="1" dirty="0">
                <a:solidFill>
                  <a:srgbClr val="FF0000"/>
                </a:solidFill>
              </a:rPr>
              <a:t>Basic Input Output System</a:t>
            </a:r>
            <a:r>
              <a:rPr lang="zh-CN" altLang="en-US" sz="2600" b="1" dirty="0">
                <a:solidFill>
                  <a:srgbClr val="FF0000"/>
                </a:solidFill>
              </a:rPr>
              <a:t>，基本输入输出系统）</a:t>
            </a:r>
          </a:p>
          <a:p>
            <a:pPr lvl="1" algn="just"/>
            <a:r>
              <a:rPr lang="zh-CN" altLang="en-US" sz="2200" b="1" dirty="0"/>
              <a:t>存储在计算机内存中的特定区域</a:t>
            </a:r>
            <a:r>
              <a:rPr lang="en-US" altLang="zh-CN" sz="2200" b="1" dirty="0"/>
              <a:t>ROM</a:t>
            </a:r>
            <a:r>
              <a:rPr lang="zh-CN" altLang="en-US" sz="2200" b="1" dirty="0"/>
              <a:t>（</a:t>
            </a:r>
            <a:r>
              <a:rPr lang="en-US" altLang="zh-CN" sz="2200" b="1" dirty="0"/>
              <a:t>Read Only Memory</a:t>
            </a:r>
            <a:r>
              <a:rPr lang="zh-CN" altLang="en-US" sz="2200" b="1" dirty="0"/>
              <a:t>，只读存储器）</a:t>
            </a:r>
            <a:r>
              <a:rPr lang="zh-CN" altLang="en-US" sz="2200" dirty="0"/>
              <a:t> </a:t>
            </a:r>
            <a:r>
              <a:rPr lang="zh-CN" altLang="en-US" sz="2200" b="1" dirty="0"/>
              <a:t>中，这部分区域由特定的能永久保存的存储单元所构成。</a:t>
            </a:r>
            <a:endParaRPr lang="zh-CN" altLang="en-US" sz="2200" dirty="0"/>
          </a:p>
          <a:p>
            <a:pPr lvl="1" algn="just"/>
            <a:r>
              <a:rPr lang="en-US" altLang="zh-CN" sz="2200" b="1" dirty="0"/>
              <a:t>BIOS</a:t>
            </a:r>
            <a:r>
              <a:rPr lang="zh-CN" altLang="en-US" sz="2200" b="1" dirty="0"/>
              <a:t>包括了基本输入输出的程序、系统设置（</a:t>
            </a:r>
            <a:r>
              <a:rPr lang="en-US" altLang="zh-CN" sz="2200" b="1" dirty="0"/>
              <a:t>setup</a:t>
            </a:r>
            <a:r>
              <a:rPr lang="zh-CN" altLang="en-US" sz="2200" b="1" dirty="0"/>
              <a:t>）程序、开机后自检程序和启动自举程序等，其主要功能是为计算机提供最底层的、最直接的硬件设置和控制。</a:t>
            </a:r>
          </a:p>
          <a:p>
            <a:pPr lvl="1" algn="just"/>
            <a:r>
              <a:rPr lang="en-US" altLang="zh-CN" sz="2200" b="1" dirty="0"/>
              <a:t>BIOS</a:t>
            </a:r>
            <a:r>
              <a:rPr lang="zh-CN" altLang="en-US" sz="2200" b="1" dirty="0"/>
              <a:t>的任务是负责自检，并从外存中预先确定的位置将分区引导块读入内存，由引导块对操作系统进行引导，将操作系统从外存储器中调入内存，接下来由操作系统控制计算机的所有活动。</a:t>
            </a:r>
          </a:p>
        </p:txBody>
      </p:sp>
    </p:spTree>
    <p:extLst>
      <p:ext uri="{BB962C8B-B14F-4D97-AF65-F5344CB8AC3E}">
        <p14:creationId xmlns:p14="http://schemas.microsoft.com/office/powerpoint/2010/main" val="12174518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781763">
                                            <p:txEl>
                                              <p:pRg st="0" end="0"/>
                                            </p:txEl>
                                          </p:spTgt>
                                        </p:tgtEl>
                                        <p:attrNameLst>
                                          <p:attrName>style.visibility</p:attrName>
                                        </p:attrNameLst>
                                      </p:cBhvr>
                                      <p:to>
                                        <p:strVal val="visible"/>
                                      </p:to>
                                    </p:set>
                                    <p:animEffect transition="in" filter="checkerboard(down)">
                                      <p:cBhvr>
                                        <p:cTn id="7" dur="500"/>
                                        <p:tgtEl>
                                          <p:spTgt spid="1781763">
                                            <p:txEl>
                                              <p:pRg st="0" end="0"/>
                                            </p:txEl>
                                          </p:spTgt>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781763">
                                            <p:txEl>
                                              <p:pRg st="1" end="1"/>
                                            </p:txEl>
                                          </p:spTgt>
                                        </p:tgtEl>
                                        <p:attrNameLst>
                                          <p:attrName>style.visibility</p:attrName>
                                        </p:attrNameLst>
                                      </p:cBhvr>
                                      <p:to>
                                        <p:strVal val="visible"/>
                                      </p:to>
                                    </p:set>
                                    <p:animEffect transition="in" filter="checkerboard(down)">
                                      <p:cBhvr>
                                        <p:cTn id="11" dur="500"/>
                                        <p:tgtEl>
                                          <p:spTgt spid="1781763">
                                            <p:txEl>
                                              <p:pRg st="1" end="1"/>
                                            </p:txEl>
                                          </p:spTgt>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1781763">
                                            <p:txEl>
                                              <p:pRg st="2" end="2"/>
                                            </p:txEl>
                                          </p:spTgt>
                                        </p:tgtEl>
                                        <p:attrNameLst>
                                          <p:attrName>style.visibility</p:attrName>
                                        </p:attrNameLst>
                                      </p:cBhvr>
                                      <p:to>
                                        <p:strVal val="visible"/>
                                      </p:to>
                                    </p:set>
                                    <p:animEffect transition="in" filter="checkerboard(down)">
                                      <p:cBhvr>
                                        <p:cTn id="15" dur="500"/>
                                        <p:tgtEl>
                                          <p:spTgt spid="1781763">
                                            <p:txEl>
                                              <p:pRg st="2" end="2"/>
                                            </p:txEl>
                                          </p:spTgt>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1781763">
                                            <p:txEl>
                                              <p:pRg st="3" end="3"/>
                                            </p:txEl>
                                          </p:spTgt>
                                        </p:tgtEl>
                                        <p:attrNameLst>
                                          <p:attrName>style.visibility</p:attrName>
                                        </p:attrNameLst>
                                      </p:cBhvr>
                                      <p:to>
                                        <p:strVal val="visible"/>
                                      </p:to>
                                    </p:set>
                                    <p:animEffect transition="in" filter="checkerboard(down)">
                                      <p:cBhvr>
                                        <p:cTn id="19" dur="500"/>
                                        <p:tgtEl>
                                          <p:spTgt spid="1781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2786" name="Rectangle 2"/>
          <p:cNvSpPr>
            <a:spLocks noGrp="1" noChangeArrowheads="1"/>
          </p:cNvSpPr>
          <p:nvPr>
            <p:ph type="title"/>
          </p:nvPr>
        </p:nvSpPr>
        <p:spPr>
          <a:xfrm>
            <a:off x="2411413" y="0"/>
            <a:ext cx="4968875"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操作系统的载入</a:t>
            </a:r>
            <a:r>
              <a:rPr lang="en-US" altLang="zh-CN" sz="3200" b="0">
                <a:effectLst>
                  <a:outerShdw blurRad="38100" dist="38100" dir="2700000" algn="tl">
                    <a:srgbClr val="C0C0C0"/>
                  </a:outerShdw>
                </a:effectLst>
                <a:latin typeface="Arial"/>
              </a:rPr>
              <a:t>—</a:t>
            </a:r>
            <a:r>
              <a:rPr lang="zh-CN" altLang="en-US" sz="3200" b="0">
                <a:effectLst>
                  <a:outerShdw blurRad="38100" dist="38100" dir="2700000" algn="tl">
                    <a:srgbClr val="C0C0C0"/>
                  </a:outerShdw>
                </a:effectLst>
                <a:latin typeface="华文琥珀" pitchFamily="2" charset="-122"/>
              </a:rPr>
              <a:t>概念</a:t>
            </a:r>
          </a:p>
        </p:txBody>
      </p:sp>
      <p:sp>
        <p:nvSpPr>
          <p:cNvPr id="1782787" name="Rectangle 3"/>
          <p:cNvSpPr>
            <a:spLocks noGrp="1" noChangeArrowheads="1"/>
          </p:cNvSpPr>
          <p:nvPr>
            <p:ph type="body" sz="half" idx="1"/>
          </p:nvPr>
        </p:nvSpPr>
        <p:spPr>
          <a:xfrm>
            <a:off x="179512" y="1484784"/>
            <a:ext cx="8497888" cy="4248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 uri="{91240B29-F687-4F45-9708-019B960494DF}">
              <a14:hiddenLine xmlns:a14="http://schemas.microsoft.com/office/drawing/2010/main" w="9525">
                <a:solidFill>
                  <a:schemeClr val="bg1"/>
                </a:solidFill>
                <a:miter lim="800000"/>
                <a:headEnd/>
                <a:tailEnd/>
              </a14:hiddenLine>
            </a:ext>
          </a:extLst>
        </p:spPr>
        <p:txBody>
          <a:bodyPr lIns="92075" tIns="46038" rIns="92075" bIns="46038"/>
          <a:lstStyle/>
          <a:p>
            <a:pPr algn="just"/>
            <a:r>
              <a:rPr lang="en-US" altLang="zh-CN" sz="2600" b="1" dirty="0">
                <a:solidFill>
                  <a:srgbClr val="FF0000"/>
                </a:solidFill>
              </a:rPr>
              <a:t>CMOS</a:t>
            </a:r>
            <a:r>
              <a:rPr lang="zh-CN" altLang="en-US" sz="2600" b="1" dirty="0">
                <a:solidFill>
                  <a:srgbClr val="FF0000"/>
                </a:solidFill>
              </a:rPr>
              <a:t>（互补型金属氧化物半导体，</a:t>
            </a:r>
            <a:r>
              <a:rPr lang="en-US" altLang="zh-CN" sz="2600" b="1" dirty="0">
                <a:solidFill>
                  <a:srgbClr val="FF0000"/>
                </a:solidFill>
              </a:rPr>
              <a:t>Complementary Metal-Oxide-Semiconductor</a:t>
            </a:r>
            <a:r>
              <a:rPr lang="zh-CN" altLang="en-US" sz="2600" b="1" dirty="0">
                <a:solidFill>
                  <a:srgbClr val="FF0000"/>
                </a:solidFill>
              </a:rPr>
              <a:t>）</a:t>
            </a:r>
          </a:p>
          <a:p>
            <a:pPr lvl="1" algn="just"/>
            <a:r>
              <a:rPr lang="zh-CN" altLang="en-US" sz="2200" b="1" dirty="0"/>
              <a:t>是电脑主机板上一块特殊的可读写的</a:t>
            </a:r>
            <a:r>
              <a:rPr lang="en-US" altLang="zh-CN" sz="2200" b="1" dirty="0"/>
              <a:t>RAM</a:t>
            </a:r>
            <a:r>
              <a:rPr lang="zh-CN" altLang="en-US" sz="2200" b="1" dirty="0"/>
              <a:t>芯片，是系统参数存放的地方，它保存着系统</a:t>
            </a:r>
            <a:r>
              <a:rPr lang="en-US" altLang="zh-CN" sz="2200" b="1" dirty="0"/>
              <a:t>CPU</a:t>
            </a:r>
            <a:r>
              <a:rPr lang="zh-CN" altLang="en-US" sz="2200" b="1" dirty="0"/>
              <a:t>、软硬盘驱动器、显示器、键盘等部件的信息。</a:t>
            </a:r>
          </a:p>
          <a:p>
            <a:pPr lvl="1" algn="just"/>
            <a:r>
              <a:rPr lang="zh-CN" altLang="en-US" sz="2200" b="1" dirty="0"/>
              <a:t>关机后，系统通过一块后备电池向</a:t>
            </a:r>
            <a:r>
              <a:rPr lang="en-US" altLang="zh-CN" sz="2200" b="1" dirty="0"/>
              <a:t>CMOS</a:t>
            </a:r>
            <a:r>
              <a:rPr lang="zh-CN" altLang="en-US" sz="2200" b="1" dirty="0"/>
              <a:t>供电以保持其中的信息。如果</a:t>
            </a:r>
            <a:r>
              <a:rPr lang="en-US" altLang="zh-CN" sz="2200" b="1" dirty="0"/>
              <a:t>CMOS</a:t>
            </a:r>
            <a:r>
              <a:rPr lang="zh-CN" altLang="en-US" sz="2200" b="1" dirty="0"/>
              <a:t>中关于微机的配置信息不正确，会导致系统性能降低、零部件不能识别，并由此引发系统的软硬件故障。</a:t>
            </a:r>
          </a:p>
          <a:p>
            <a:pPr lvl="1" algn="just"/>
            <a:r>
              <a:rPr lang="zh-CN" altLang="en-US" sz="2200" b="1" dirty="0"/>
              <a:t>通过</a:t>
            </a:r>
            <a:r>
              <a:rPr lang="en-US" altLang="zh-CN" sz="2200" b="1" dirty="0"/>
              <a:t>BIOS</a:t>
            </a:r>
            <a:r>
              <a:rPr lang="zh-CN" altLang="en-US" sz="2200" b="1" dirty="0"/>
              <a:t>设置程序可以实现对</a:t>
            </a:r>
            <a:r>
              <a:rPr lang="en-US" altLang="zh-CN" sz="2200" b="1" dirty="0"/>
              <a:t>CMOS</a:t>
            </a:r>
            <a:r>
              <a:rPr lang="zh-CN" altLang="en-US" sz="2200" b="1" dirty="0"/>
              <a:t>参数进行设置</a:t>
            </a:r>
            <a:r>
              <a:rPr lang="zh-CN" altLang="en-US" sz="2200" dirty="0"/>
              <a:t> </a:t>
            </a:r>
          </a:p>
        </p:txBody>
      </p:sp>
    </p:spTree>
    <p:extLst>
      <p:ext uri="{BB962C8B-B14F-4D97-AF65-F5344CB8AC3E}">
        <p14:creationId xmlns:p14="http://schemas.microsoft.com/office/powerpoint/2010/main" val="37963276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782787">
                                            <p:txEl>
                                              <p:pRg st="0" end="0"/>
                                            </p:txEl>
                                          </p:spTgt>
                                        </p:tgtEl>
                                        <p:attrNameLst>
                                          <p:attrName>style.visibility</p:attrName>
                                        </p:attrNameLst>
                                      </p:cBhvr>
                                      <p:to>
                                        <p:strVal val="visible"/>
                                      </p:to>
                                    </p:set>
                                    <p:animEffect transition="in" filter="checkerboard(down)">
                                      <p:cBhvr>
                                        <p:cTn id="7" dur="500"/>
                                        <p:tgtEl>
                                          <p:spTgt spid="1782787">
                                            <p:txEl>
                                              <p:pRg st="0" end="0"/>
                                            </p:txEl>
                                          </p:spTgt>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782787">
                                            <p:txEl>
                                              <p:pRg st="1" end="1"/>
                                            </p:txEl>
                                          </p:spTgt>
                                        </p:tgtEl>
                                        <p:attrNameLst>
                                          <p:attrName>style.visibility</p:attrName>
                                        </p:attrNameLst>
                                      </p:cBhvr>
                                      <p:to>
                                        <p:strVal val="visible"/>
                                      </p:to>
                                    </p:set>
                                    <p:animEffect transition="in" filter="checkerboard(down)">
                                      <p:cBhvr>
                                        <p:cTn id="11" dur="500"/>
                                        <p:tgtEl>
                                          <p:spTgt spid="1782787">
                                            <p:txEl>
                                              <p:pRg st="1" end="1"/>
                                            </p:txEl>
                                          </p:spTgt>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1782787">
                                            <p:txEl>
                                              <p:pRg st="2" end="2"/>
                                            </p:txEl>
                                          </p:spTgt>
                                        </p:tgtEl>
                                        <p:attrNameLst>
                                          <p:attrName>style.visibility</p:attrName>
                                        </p:attrNameLst>
                                      </p:cBhvr>
                                      <p:to>
                                        <p:strVal val="visible"/>
                                      </p:to>
                                    </p:set>
                                    <p:animEffect transition="in" filter="checkerboard(down)">
                                      <p:cBhvr>
                                        <p:cTn id="15" dur="500"/>
                                        <p:tgtEl>
                                          <p:spTgt spid="1782787">
                                            <p:txEl>
                                              <p:pRg st="2" end="2"/>
                                            </p:txEl>
                                          </p:spTgt>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1782787">
                                            <p:txEl>
                                              <p:pRg st="3" end="3"/>
                                            </p:txEl>
                                          </p:spTgt>
                                        </p:tgtEl>
                                        <p:attrNameLst>
                                          <p:attrName>style.visibility</p:attrName>
                                        </p:attrNameLst>
                                      </p:cBhvr>
                                      <p:to>
                                        <p:strVal val="visible"/>
                                      </p:to>
                                    </p:set>
                                    <p:animEffect transition="in" filter="checkerboard(down)">
                                      <p:cBhvr>
                                        <p:cTn id="19" dur="500"/>
                                        <p:tgtEl>
                                          <p:spTgt spid="1782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7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3810" name="Rectangle 2"/>
          <p:cNvSpPr>
            <a:spLocks noGrp="1" noChangeArrowheads="1"/>
          </p:cNvSpPr>
          <p:nvPr>
            <p:ph type="title"/>
          </p:nvPr>
        </p:nvSpPr>
        <p:spPr>
          <a:xfrm>
            <a:off x="1619250" y="0"/>
            <a:ext cx="5832475" cy="7858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操作系统的载入</a:t>
            </a:r>
            <a:r>
              <a:rPr lang="en-US" altLang="zh-CN" sz="3200" b="0">
                <a:effectLst>
                  <a:outerShdw blurRad="38100" dist="38100" dir="2700000" algn="tl">
                    <a:srgbClr val="C0C0C0"/>
                  </a:outerShdw>
                </a:effectLst>
                <a:latin typeface="Arial"/>
              </a:rPr>
              <a:t>—</a:t>
            </a:r>
            <a:r>
              <a:rPr lang="zh-CN" altLang="en-US" sz="3200" b="0">
                <a:effectLst>
                  <a:outerShdw blurRad="38100" dist="38100" dir="2700000" algn="tl">
                    <a:srgbClr val="C0C0C0"/>
                  </a:outerShdw>
                </a:effectLst>
                <a:latin typeface="华文琥珀" pitchFamily="2" charset="-122"/>
              </a:rPr>
              <a:t>概述</a:t>
            </a:r>
          </a:p>
        </p:txBody>
      </p:sp>
      <p:sp>
        <p:nvSpPr>
          <p:cNvPr id="1783811" name="Rectangle 3"/>
          <p:cNvSpPr>
            <a:spLocks noGrp="1" noChangeArrowheads="1"/>
          </p:cNvSpPr>
          <p:nvPr>
            <p:ph type="body" sz="half" idx="1"/>
          </p:nvPr>
        </p:nvSpPr>
        <p:spPr>
          <a:xfrm>
            <a:off x="0" y="1052513"/>
            <a:ext cx="9142413" cy="5803900"/>
          </a:xfrm>
          <a:solidFill>
            <a:schemeClr val="bg1"/>
          </a:solidFill>
          <a:ln/>
        </p:spPr>
        <p:txBody>
          <a:bodyPr lIns="92075" tIns="46038" rIns="92075" bIns="46038"/>
          <a:lstStyle/>
          <a:p>
            <a:pPr>
              <a:lnSpc>
                <a:spcPct val="90000"/>
              </a:lnSpc>
              <a:buFont typeface="Marlett" pitchFamily="2" charset="2"/>
              <a:buNone/>
            </a:pPr>
            <a:r>
              <a:rPr lang="en-US" altLang="zh-CN" sz="2200" b="1">
                <a:solidFill>
                  <a:schemeClr val="bg1"/>
                </a:solidFill>
                <a:effectLst>
                  <a:outerShdw blurRad="38100" dist="38100" dir="2700000" algn="tl">
                    <a:srgbClr val="C0C0C0"/>
                  </a:outerShdw>
                </a:effectLst>
                <a:latin typeface="楷体_GB2312" pitchFamily="49" charset="-122"/>
                <a:ea typeface="楷体_GB2312" pitchFamily="49" charset="-122"/>
              </a:rPr>
              <a:t>  </a:t>
            </a:r>
          </a:p>
        </p:txBody>
      </p:sp>
      <p:grpSp>
        <p:nvGrpSpPr>
          <p:cNvPr id="1783812" name="Group 4"/>
          <p:cNvGrpSpPr>
            <a:grpSpLocks/>
          </p:cNvGrpSpPr>
          <p:nvPr/>
        </p:nvGrpSpPr>
        <p:grpSpPr bwMode="auto">
          <a:xfrm>
            <a:off x="2159000" y="2057400"/>
            <a:ext cx="6934200" cy="4800600"/>
            <a:chOff x="1360" y="1296"/>
            <a:chExt cx="4368" cy="3024"/>
          </a:xfrm>
        </p:grpSpPr>
        <p:sp>
          <p:nvSpPr>
            <p:cNvPr id="1783813" name="Oval 5"/>
            <p:cNvSpPr>
              <a:spLocks noChangeArrowheads="1"/>
            </p:cNvSpPr>
            <p:nvPr/>
          </p:nvSpPr>
          <p:spPr bwMode="auto">
            <a:xfrm>
              <a:off x="1360" y="1296"/>
              <a:ext cx="4368" cy="3024"/>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14" name="Text Box 6"/>
            <p:cNvSpPr txBox="1">
              <a:spLocks noChangeArrowheads="1"/>
            </p:cNvSpPr>
            <p:nvPr/>
          </p:nvSpPr>
          <p:spPr bwMode="auto">
            <a:xfrm>
              <a:off x="3061" y="3838"/>
              <a:ext cx="122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sz="2000">
                  <a:solidFill>
                    <a:srgbClr val="800000"/>
                  </a:solidFill>
                  <a:ea typeface="隶书" pitchFamily="49" charset="-122"/>
                </a:rPr>
                <a:t>操作系统命令</a:t>
              </a:r>
              <a:r>
                <a:rPr kumimoji="1" lang="en-US" altLang="zh-CN" sz="2000">
                  <a:solidFill>
                    <a:srgbClr val="800000"/>
                  </a:solidFill>
                  <a:ea typeface="隶书" pitchFamily="49" charset="-122"/>
                </a:rPr>
                <a:t>command.com</a:t>
              </a:r>
            </a:p>
          </p:txBody>
        </p:sp>
      </p:grpSp>
      <p:grpSp>
        <p:nvGrpSpPr>
          <p:cNvPr id="1783815" name="Group 7"/>
          <p:cNvGrpSpPr>
            <a:grpSpLocks/>
          </p:cNvGrpSpPr>
          <p:nvPr/>
        </p:nvGrpSpPr>
        <p:grpSpPr bwMode="auto">
          <a:xfrm>
            <a:off x="2540000" y="2362200"/>
            <a:ext cx="6172200" cy="3659188"/>
            <a:chOff x="1600" y="1488"/>
            <a:chExt cx="3888" cy="2305"/>
          </a:xfrm>
        </p:grpSpPr>
        <p:sp>
          <p:nvSpPr>
            <p:cNvPr id="1783816" name="Oval 8"/>
            <p:cNvSpPr>
              <a:spLocks noChangeArrowheads="1"/>
            </p:cNvSpPr>
            <p:nvPr/>
          </p:nvSpPr>
          <p:spPr bwMode="auto">
            <a:xfrm>
              <a:off x="1600" y="1488"/>
              <a:ext cx="3888" cy="2305"/>
            </a:xfrm>
            <a:prstGeom prst="ellipse">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17" name="Text Box 9"/>
            <p:cNvSpPr txBox="1">
              <a:spLocks noChangeArrowheads="1"/>
            </p:cNvSpPr>
            <p:nvPr/>
          </p:nvSpPr>
          <p:spPr bwMode="auto">
            <a:xfrm>
              <a:off x="2744" y="3339"/>
              <a:ext cx="1678"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a:solidFill>
                    <a:srgbClr val="800000"/>
                  </a:solidFill>
                  <a:ea typeface="隶书" pitchFamily="49" charset="-122"/>
                </a:rPr>
                <a:t>操作系统核心程序</a:t>
              </a:r>
              <a:r>
                <a:rPr kumimoji="1" lang="en-US" altLang="zh-CN" sz="1400">
                  <a:solidFill>
                    <a:srgbClr val="800000"/>
                  </a:solidFill>
                  <a:ea typeface="隶书" pitchFamily="49" charset="-122"/>
                </a:rPr>
                <a:t>MSDOS.SYS</a:t>
              </a:r>
            </a:p>
          </p:txBody>
        </p:sp>
      </p:grpSp>
      <p:grpSp>
        <p:nvGrpSpPr>
          <p:cNvPr id="1783818" name="Group 10"/>
          <p:cNvGrpSpPr>
            <a:grpSpLocks/>
          </p:cNvGrpSpPr>
          <p:nvPr/>
        </p:nvGrpSpPr>
        <p:grpSpPr bwMode="auto">
          <a:xfrm>
            <a:off x="3492500" y="2492375"/>
            <a:ext cx="4338638" cy="2952750"/>
            <a:chOff x="2400" y="1728"/>
            <a:chExt cx="2352" cy="1584"/>
          </a:xfrm>
        </p:grpSpPr>
        <p:grpSp>
          <p:nvGrpSpPr>
            <p:cNvPr id="1783819" name="Group 11"/>
            <p:cNvGrpSpPr>
              <a:grpSpLocks/>
            </p:cNvGrpSpPr>
            <p:nvPr/>
          </p:nvGrpSpPr>
          <p:grpSpPr bwMode="auto">
            <a:xfrm>
              <a:off x="2400" y="1728"/>
              <a:ext cx="2352" cy="1584"/>
              <a:chOff x="2400" y="1728"/>
              <a:chExt cx="2352" cy="1584"/>
            </a:xfrm>
          </p:grpSpPr>
          <p:sp>
            <p:nvSpPr>
              <p:cNvPr id="1783820" name="Oval 12"/>
              <p:cNvSpPr>
                <a:spLocks noChangeArrowheads="1"/>
              </p:cNvSpPr>
              <p:nvPr/>
            </p:nvSpPr>
            <p:spPr bwMode="auto">
              <a:xfrm>
                <a:off x="2400" y="1728"/>
                <a:ext cx="2352" cy="1584"/>
              </a:xfrm>
              <a:prstGeom prst="ellipse">
                <a:avLst/>
              </a:prstGeom>
              <a:solidFill>
                <a:srgbClr val="CECECE"/>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21" name="Text Box 13"/>
              <p:cNvSpPr txBox="1">
                <a:spLocks noChangeArrowheads="1"/>
              </p:cNvSpPr>
              <p:nvPr/>
            </p:nvSpPr>
            <p:spPr bwMode="auto">
              <a:xfrm>
                <a:off x="3232" y="1776"/>
                <a:ext cx="91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a:r>
                  <a:rPr kumimoji="1" lang="en-US" altLang="zh-CN" sz="1400">
                    <a:solidFill>
                      <a:srgbClr val="800000"/>
                    </a:solidFill>
                    <a:ea typeface="隶书" pitchFamily="49" charset="-122"/>
                  </a:rPr>
                  <a:t>ROMBIOS </a:t>
                </a:r>
              </a:p>
              <a:p>
                <a:pPr algn="ctr"/>
                <a:r>
                  <a:rPr kumimoji="1" lang="en-US" altLang="zh-CN" sz="1400">
                    <a:solidFill>
                      <a:srgbClr val="800000"/>
                    </a:solidFill>
                    <a:ea typeface="隶书" pitchFamily="49" charset="-122"/>
                  </a:rPr>
                  <a:t>IO.SYS</a:t>
                </a:r>
              </a:p>
              <a:p>
                <a:pPr eaLnBrk="0" hangingPunct="0">
                  <a:lnSpc>
                    <a:spcPct val="80000"/>
                  </a:lnSpc>
                </a:pPr>
                <a:endParaRPr kumimoji="1" lang="en-US" altLang="zh-CN" sz="1400">
                  <a:solidFill>
                    <a:srgbClr val="800000"/>
                  </a:solidFill>
                  <a:ea typeface="隶书" pitchFamily="49" charset="-122"/>
                </a:endParaRPr>
              </a:p>
            </p:txBody>
          </p:sp>
        </p:grpSp>
        <p:grpSp>
          <p:nvGrpSpPr>
            <p:cNvPr id="1783822" name="Group 14"/>
            <p:cNvGrpSpPr>
              <a:grpSpLocks/>
            </p:cNvGrpSpPr>
            <p:nvPr/>
          </p:nvGrpSpPr>
          <p:grpSpPr bwMode="auto">
            <a:xfrm>
              <a:off x="3024" y="2016"/>
              <a:ext cx="1248" cy="1200"/>
              <a:chOff x="3024" y="2016"/>
              <a:chExt cx="1248" cy="1200"/>
            </a:xfrm>
          </p:grpSpPr>
          <p:sp>
            <p:nvSpPr>
              <p:cNvPr id="1783823" name="Oval 15"/>
              <p:cNvSpPr>
                <a:spLocks noChangeArrowheads="1"/>
              </p:cNvSpPr>
              <p:nvPr/>
            </p:nvSpPr>
            <p:spPr bwMode="auto">
              <a:xfrm>
                <a:off x="3024" y="2016"/>
                <a:ext cx="1248" cy="1200"/>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24" name="Text Box 16"/>
              <p:cNvSpPr txBox="1">
                <a:spLocks noChangeArrowheads="1"/>
              </p:cNvSpPr>
              <p:nvPr/>
            </p:nvSpPr>
            <p:spPr bwMode="auto">
              <a:xfrm>
                <a:off x="3376" y="2304"/>
                <a:ext cx="62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3200">
                    <a:solidFill>
                      <a:schemeClr val="tx2"/>
                    </a:solidFill>
                    <a:effectLst>
                      <a:outerShdw blurRad="38100" dist="38100" dir="2700000" algn="tl">
                        <a:srgbClr val="C0C0C0"/>
                      </a:outerShdw>
                    </a:effectLst>
                    <a:latin typeface="隶书" pitchFamily="49" charset="-122"/>
                    <a:ea typeface="隶书" pitchFamily="49" charset="-122"/>
                  </a:rPr>
                  <a:t>CPU</a:t>
                </a:r>
                <a:endParaRPr kumimoji="1" lang="en-US" altLang="zh-CN" sz="4800" b="0" i="1">
                  <a:solidFill>
                    <a:schemeClr val="tx2"/>
                  </a:solidFill>
                  <a:latin typeface="隶书" pitchFamily="49" charset="-122"/>
                  <a:ea typeface="隶书" pitchFamily="49" charset="-122"/>
                </a:endParaRPr>
              </a:p>
            </p:txBody>
          </p:sp>
          <p:sp>
            <p:nvSpPr>
              <p:cNvPr id="1783825" name="Text Box 17"/>
              <p:cNvSpPr txBox="1">
                <a:spLocks noChangeArrowheads="1"/>
              </p:cNvSpPr>
              <p:nvPr/>
            </p:nvSpPr>
            <p:spPr bwMode="auto">
              <a:xfrm>
                <a:off x="3280" y="2064"/>
                <a:ext cx="72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a:solidFill>
                      <a:schemeClr val="tx2"/>
                    </a:solidFill>
                    <a:effectLst>
                      <a:outerShdw blurRad="38100" dist="38100" dir="2700000" algn="tl">
                        <a:srgbClr val="C0C0C0"/>
                      </a:outerShdw>
                    </a:effectLst>
                    <a:ea typeface="隶书" pitchFamily="49" charset="-122"/>
                  </a:rPr>
                  <a:t>存储器</a:t>
                </a:r>
                <a:endParaRPr kumimoji="1" lang="zh-CN" altLang="en-US" sz="4800" b="0" i="1">
                  <a:solidFill>
                    <a:schemeClr val="tx2"/>
                  </a:solidFill>
                </a:endParaRPr>
              </a:p>
            </p:txBody>
          </p:sp>
          <p:sp>
            <p:nvSpPr>
              <p:cNvPr id="1783826" name="Text Box 18"/>
              <p:cNvSpPr txBox="1">
                <a:spLocks noChangeArrowheads="1"/>
              </p:cNvSpPr>
              <p:nvPr/>
            </p:nvSpPr>
            <p:spPr bwMode="auto">
              <a:xfrm>
                <a:off x="3184" y="2639"/>
                <a:ext cx="960"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sz="2000">
                    <a:solidFill>
                      <a:schemeClr val="tx2"/>
                    </a:solidFill>
                    <a:effectLst>
                      <a:outerShdw blurRad="38100" dist="38100" dir="2700000" algn="tl">
                        <a:srgbClr val="C0C0C0"/>
                      </a:outerShdw>
                    </a:effectLst>
                    <a:ea typeface="隶书" pitchFamily="49" charset="-122"/>
                  </a:rPr>
                  <a:t>输入输出接 口及设备</a:t>
                </a:r>
                <a:endParaRPr kumimoji="1" lang="zh-CN" altLang="en-US" sz="4000" b="0" i="1">
                  <a:solidFill>
                    <a:schemeClr val="tx2"/>
                  </a:solidFill>
                </a:endParaRPr>
              </a:p>
            </p:txBody>
          </p:sp>
          <p:sp>
            <p:nvSpPr>
              <p:cNvPr id="1783827" name="Text Box 19"/>
              <p:cNvSpPr txBox="1">
                <a:spLocks noChangeArrowheads="1"/>
              </p:cNvSpPr>
              <p:nvPr/>
            </p:nvSpPr>
            <p:spPr bwMode="auto">
              <a:xfrm>
                <a:off x="3040" y="2256"/>
                <a:ext cx="38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3200">
                    <a:solidFill>
                      <a:schemeClr val="hlink"/>
                    </a:solidFill>
                    <a:ea typeface="黑体" pitchFamily="2" charset="-122"/>
                  </a:rPr>
                  <a:t>裸</a:t>
                </a:r>
                <a:endParaRPr kumimoji="1" lang="zh-CN" altLang="en-US" sz="4800" b="0" i="1">
                  <a:solidFill>
                    <a:schemeClr val="hlink"/>
                  </a:solidFill>
                </a:endParaRPr>
              </a:p>
            </p:txBody>
          </p:sp>
          <p:sp>
            <p:nvSpPr>
              <p:cNvPr id="1783828" name="Text Box 20"/>
              <p:cNvSpPr txBox="1">
                <a:spLocks noChangeArrowheads="1"/>
              </p:cNvSpPr>
              <p:nvPr/>
            </p:nvSpPr>
            <p:spPr bwMode="auto">
              <a:xfrm>
                <a:off x="3888" y="2256"/>
                <a:ext cx="288"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3200">
                    <a:solidFill>
                      <a:schemeClr val="hlink"/>
                    </a:solidFill>
                    <a:ea typeface="黑体" pitchFamily="2" charset="-122"/>
                  </a:rPr>
                  <a:t>机</a:t>
                </a:r>
                <a:endParaRPr kumimoji="1" lang="zh-CN" altLang="en-US" sz="4800" b="0" i="1">
                  <a:solidFill>
                    <a:schemeClr val="hlink"/>
                  </a:solidFill>
                </a:endParaRPr>
              </a:p>
            </p:txBody>
          </p:sp>
        </p:grpSp>
      </p:grpSp>
      <p:grpSp>
        <p:nvGrpSpPr>
          <p:cNvPr id="1783829" name="Group 21"/>
          <p:cNvGrpSpPr>
            <a:grpSpLocks/>
          </p:cNvGrpSpPr>
          <p:nvPr/>
        </p:nvGrpSpPr>
        <p:grpSpPr bwMode="auto">
          <a:xfrm>
            <a:off x="4643438" y="1295400"/>
            <a:ext cx="2209800" cy="609600"/>
            <a:chOff x="2925" y="816"/>
            <a:chExt cx="1392" cy="384"/>
          </a:xfrm>
        </p:grpSpPr>
        <p:sp>
          <p:nvSpPr>
            <p:cNvPr id="1783830" name="Oval 22"/>
            <p:cNvSpPr>
              <a:spLocks noChangeArrowheads="1"/>
            </p:cNvSpPr>
            <p:nvPr/>
          </p:nvSpPr>
          <p:spPr bwMode="auto">
            <a:xfrm>
              <a:off x="2925" y="816"/>
              <a:ext cx="1392" cy="384"/>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31" name="Text Box 23"/>
            <p:cNvSpPr txBox="1">
              <a:spLocks noChangeArrowheads="1"/>
            </p:cNvSpPr>
            <p:nvPr/>
          </p:nvSpPr>
          <p:spPr bwMode="auto">
            <a:xfrm>
              <a:off x="3376" y="864"/>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en-US" altLang="zh-CN" sz="2000">
                  <a:solidFill>
                    <a:srgbClr val="800000"/>
                  </a:solidFill>
                  <a:ea typeface="隶书" pitchFamily="49" charset="-122"/>
                </a:rPr>
                <a:t>BOOT</a:t>
              </a:r>
              <a:endParaRPr kumimoji="1" lang="en-US" altLang="zh-CN" sz="4800" b="0" i="1">
                <a:solidFill>
                  <a:srgbClr val="FFFF66"/>
                </a:solidFill>
              </a:endParaRPr>
            </a:p>
          </p:txBody>
        </p:sp>
      </p:grpSp>
      <p:sp>
        <p:nvSpPr>
          <p:cNvPr id="1783832" name="AutoShape 24"/>
          <p:cNvSpPr>
            <a:spLocks noChangeArrowheads="1"/>
          </p:cNvSpPr>
          <p:nvPr/>
        </p:nvSpPr>
        <p:spPr bwMode="auto">
          <a:xfrm rot="10800000">
            <a:off x="5511800" y="1905000"/>
            <a:ext cx="533400" cy="660400"/>
          </a:xfrm>
          <a:prstGeom prst="downArrow">
            <a:avLst>
              <a:gd name="adj1" fmla="val 50000"/>
              <a:gd name="adj2" fmla="val 30952"/>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33" name="Text Box 25"/>
          <p:cNvSpPr txBox="1">
            <a:spLocks noChangeArrowheads="1"/>
          </p:cNvSpPr>
          <p:nvPr/>
        </p:nvSpPr>
        <p:spPr bwMode="auto">
          <a:xfrm>
            <a:off x="2195513" y="3500438"/>
            <a:ext cx="2638425" cy="762000"/>
          </a:xfrm>
          <a:prstGeom prst="rect">
            <a:avLst/>
          </a:prstGeom>
          <a:noFill/>
          <a:ln>
            <a:noFill/>
          </a:ln>
          <a:effectLst/>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sz="4400">
                <a:solidFill>
                  <a:srgbClr val="FF00FF"/>
                </a:solidFill>
                <a:effectLst>
                  <a:outerShdw blurRad="38100" dist="38100" dir="2700000" algn="tl">
                    <a:srgbClr val="C0C0C0"/>
                  </a:outerShdw>
                </a:effectLst>
                <a:ea typeface="隶书" pitchFamily="49" charset="-122"/>
              </a:rPr>
              <a:t>操作系统</a:t>
            </a:r>
          </a:p>
        </p:txBody>
      </p:sp>
      <p:grpSp>
        <p:nvGrpSpPr>
          <p:cNvPr id="1783834" name="Group 26"/>
          <p:cNvGrpSpPr>
            <a:grpSpLocks/>
          </p:cNvGrpSpPr>
          <p:nvPr/>
        </p:nvGrpSpPr>
        <p:grpSpPr bwMode="auto">
          <a:xfrm>
            <a:off x="0" y="1125538"/>
            <a:ext cx="4648200" cy="4665662"/>
            <a:chOff x="0" y="709"/>
            <a:chExt cx="2928" cy="2939"/>
          </a:xfrm>
        </p:grpSpPr>
        <p:graphicFrame>
          <p:nvGraphicFramePr>
            <p:cNvPr id="1783835" name="Object 27"/>
            <p:cNvGraphicFramePr>
              <a:graphicFrameLocks/>
            </p:cNvGraphicFramePr>
            <p:nvPr/>
          </p:nvGraphicFramePr>
          <p:xfrm>
            <a:off x="48" y="709"/>
            <a:ext cx="1056" cy="774"/>
          </p:xfrm>
          <a:graphic>
            <a:graphicData uri="http://schemas.openxmlformats.org/presentationml/2006/ole">
              <mc:AlternateContent xmlns:mc="http://schemas.openxmlformats.org/markup-compatibility/2006">
                <mc:Choice xmlns:v="urn:schemas-microsoft-com:vml" Requires="v">
                  <p:oleObj spid="_x0000_s2086" name="剪辑" r:id="rId3" imgW="3660480" imgH="3450960" progId="MS_ClipArt_Gallery.2">
                    <p:embed/>
                  </p:oleObj>
                </mc:Choice>
                <mc:Fallback>
                  <p:oleObj name="剪辑" r:id="rId3" imgW="3660480" imgH="34509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709"/>
                          <a:ext cx="1056" cy="774"/>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3836" name="Text Box 28"/>
            <p:cNvSpPr txBox="1">
              <a:spLocks noChangeArrowheads="1"/>
            </p:cNvSpPr>
            <p:nvPr/>
          </p:nvSpPr>
          <p:spPr bwMode="auto">
            <a:xfrm>
              <a:off x="0" y="1104"/>
              <a:ext cx="110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eaLnBrk="0" hangingPunct="0">
                <a:spcBef>
                  <a:spcPct val="50000"/>
                </a:spcBef>
              </a:pPr>
              <a:r>
                <a:rPr kumimoji="1" lang="zh-CN" altLang="en-US" sz="4000">
                  <a:solidFill>
                    <a:srgbClr val="FE9B03"/>
                  </a:solidFill>
                  <a:effectLst>
                    <a:outerShdw blurRad="38100" dist="38100" dir="2700000" algn="tl">
                      <a:srgbClr val="C0C0C0"/>
                    </a:outerShdw>
                  </a:effectLst>
                  <a:ea typeface="隶书" pitchFamily="49" charset="-122"/>
                </a:rPr>
                <a:t>操作员</a:t>
              </a:r>
            </a:p>
          </p:txBody>
        </p:sp>
        <p:sp>
          <p:nvSpPr>
            <p:cNvPr id="1783837" name="AutoShape 29"/>
            <p:cNvSpPr>
              <a:spLocks noChangeArrowheads="1"/>
            </p:cNvSpPr>
            <p:nvPr/>
          </p:nvSpPr>
          <p:spPr bwMode="auto">
            <a:xfrm>
              <a:off x="0" y="1920"/>
              <a:ext cx="1456" cy="1728"/>
            </a:xfrm>
            <a:prstGeom prst="rightArrowCallout">
              <a:avLst>
                <a:gd name="adj1" fmla="val 36396"/>
                <a:gd name="adj2" fmla="val 29670"/>
                <a:gd name="adj3" fmla="val 16690"/>
                <a:gd name="adj4" fmla="val 55324"/>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38" name="Text Box 30"/>
            <p:cNvSpPr txBox="1">
              <a:spLocks noChangeArrowheads="1"/>
            </p:cNvSpPr>
            <p:nvPr/>
          </p:nvSpPr>
          <p:spPr bwMode="auto">
            <a:xfrm>
              <a:off x="192" y="2074"/>
              <a:ext cx="471" cy="1324"/>
            </a:xfrm>
            <a:prstGeom prst="rect">
              <a:avLst/>
            </a:prstGeom>
            <a:noFill/>
            <a:ln>
              <a:noFill/>
            </a:ln>
            <a:effectLst/>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键</a:t>
              </a:r>
            </a:p>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盘</a:t>
              </a:r>
            </a:p>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菜</a:t>
              </a:r>
            </a:p>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单</a:t>
              </a:r>
            </a:p>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命</a:t>
              </a:r>
            </a:p>
            <a:p>
              <a:pPr algn="ctr" eaLnBrk="0" hangingPunct="0">
                <a:lnSpc>
                  <a:spcPct val="50000"/>
                </a:lnSpc>
              </a:pPr>
              <a:r>
                <a:rPr kumimoji="1" lang="zh-CN" altLang="en-US" sz="4400">
                  <a:solidFill>
                    <a:schemeClr val="tx2"/>
                  </a:solidFill>
                  <a:effectLst>
                    <a:outerShdw blurRad="38100" dist="38100" dir="2700000" algn="tl">
                      <a:srgbClr val="C0C0C0"/>
                    </a:outerShdw>
                  </a:effectLst>
                  <a:ea typeface="隶书" pitchFamily="49" charset="-122"/>
                </a:rPr>
                <a:t>令</a:t>
              </a:r>
              <a:endParaRPr kumimoji="1" lang="zh-CN" altLang="en-US" sz="4800">
                <a:solidFill>
                  <a:schemeClr val="tx2"/>
                </a:solidFill>
                <a:effectLst>
                  <a:outerShdw blurRad="38100" dist="38100" dir="2700000" algn="tl">
                    <a:srgbClr val="C0C0C0"/>
                  </a:outerShdw>
                </a:effectLst>
                <a:ea typeface="隶书" pitchFamily="49" charset="-122"/>
              </a:endParaRPr>
            </a:p>
          </p:txBody>
        </p:sp>
        <p:sp>
          <p:nvSpPr>
            <p:cNvPr id="1783839" name="AutoShape 31"/>
            <p:cNvSpPr>
              <a:spLocks noChangeArrowheads="1"/>
            </p:cNvSpPr>
            <p:nvPr/>
          </p:nvSpPr>
          <p:spPr bwMode="auto">
            <a:xfrm>
              <a:off x="0" y="1488"/>
              <a:ext cx="672" cy="432"/>
            </a:xfrm>
            <a:prstGeom prst="downArrow">
              <a:avLst>
                <a:gd name="adj1" fmla="val 50000"/>
                <a:gd name="adj2" fmla="val 25000"/>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40" name="AutoShape 32"/>
            <p:cNvSpPr>
              <a:spLocks noChangeArrowheads="1"/>
            </p:cNvSpPr>
            <p:nvPr/>
          </p:nvSpPr>
          <p:spPr bwMode="auto">
            <a:xfrm>
              <a:off x="1776" y="768"/>
              <a:ext cx="1152" cy="1200"/>
            </a:xfrm>
            <a:prstGeom prst="downArrowCallout">
              <a:avLst>
                <a:gd name="adj1" fmla="val 22565"/>
                <a:gd name="adj2" fmla="val 25000"/>
                <a:gd name="adj3" fmla="val 16025"/>
                <a:gd name="adj4" fmla="val 54167"/>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3841" name="Text Box 33"/>
            <p:cNvSpPr txBox="1">
              <a:spLocks noChangeArrowheads="1"/>
            </p:cNvSpPr>
            <p:nvPr/>
          </p:nvSpPr>
          <p:spPr bwMode="auto">
            <a:xfrm>
              <a:off x="1730" y="883"/>
              <a:ext cx="1195" cy="365"/>
            </a:xfrm>
            <a:prstGeom prst="rect">
              <a:avLst/>
            </a:prstGeom>
            <a:noFill/>
            <a:ln>
              <a:noFill/>
            </a:ln>
            <a:effectLst/>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zh-CN" altLang="en-US" sz="3200">
                  <a:solidFill>
                    <a:schemeClr val="tx2"/>
                  </a:solidFill>
                  <a:effectLst>
                    <a:outerShdw blurRad="38100" dist="38100" dir="2700000" algn="tl">
                      <a:srgbClr val="C0C0C0"/>
                    </a:outerShdw>
                  </a:effectLst>
                  <a:ea typeface="隶书" pitchFamily="49" charset="-122"/>
                </a:rPr>
                <a:t>应用程序</a:t>
              </a:r>
            </a:p>
          </p:txBody>
        </p:sp>
        <p:sp>
          <p:nvSpPr>
            <p:cNvPr id="1783842" name="AutoShape 34"/>
            <p:cNvSpPr>
              <a:spLocks noChangeArrowheads="1"/>
            </p:cNvSpPr>
            <p:nvPr/>
          </p:nvSpPr>
          <p:spPr bwMode="auto">
            <a:xfrm>
              <a:off x="1104" y="1008"/>
              <a:ext cx="672" cy="432"/>
            </a:xfrm>
            <a:prstGeom prst="rightArrow">
              <a:avLst>
                <a:gd name="adj1" fmla="val 42130"/>
                <a:gd name="adj2" fmla="val 50231"/>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83843" name="AutoShape 35"/>
          <p:cNvSpPr>
            <a:spLocks noChangeArrowheads="1"/>
          </p:cNvSpPr>
          <p:nvPr/>
        </p:nvSpPr>
        <p:spPr bwMode="auto">
          <a:xfrm rot="4057044">
            <a:off x="5058569" y="3201194"/>
            <a:ext cx="4537075" cy="1081087"/>
          </a:xfrm>
          <a:custGeom>
            <a:avLst/>
            <a:gdLst>
              <a:gd name="G0" fmla="+- 14848 0 0"/>
              <a:gd name="G1" fmla="+- 7339 0 0"/>
              <a:gd name="G2" fmla="+- 21600 0 7339"/>
              <a:gd name="G3" fmla="+- 10800 0 7339"/>
              <a:gd name="G4" fmla="+- 21600 0 14848"/>
              <a:gd name="G5" fmla="*/ G4 G3 10800"/>
              <a:gd name="G6" fmla="+- 21600 0 G5"/>
              <a:gd name="T0" fmla="*/ 14848 w 21600"/>
              <a:gd name="T1" fmla="*/ 0 h 21600"/>
              <a:gd name="T2" fmla="*/ 0 w 21600"/>
              <a:gd name="T3" fmla="*/ 10800 h 21600"/>
              <a:gd name="T4" fmla="*/ 1484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848" y="0"/>
                </a:moveTo>
                <a:lnTo>
                  <a:pt x="14848" y="7339"/>
                </a:lnTo>
                <a:lnTo>
                  <a:pt x="3375" y="7339"/>
                </a:lnTo>
                <a:lnTo>
                  <a:pt x="3375" y="14261"/>
                </a:lnTo>
                <a:lnTo>
                  <a:pt x="14848" y="14261"/>
                </a:lnTo>
                <a:lnTo>
                  <a:pt x="14848" y="21600"/>
                </a:lnTo>
                <a:lnTo>
                  <a:pt x="21600" y="10800"/>
                </a:lnTo>
                <a:close/>
              </a:path>
              <a:path w="21600" h="21600">
                <a:moveTo>
                  <a:pt x="1350" y="7339"/>
                </a:moveTo>
                <a:lnTo>
                  <a:pt x="1350" y="14261"/>
                </a:lnTo>
                <a:lnTo>
                  <a:pt x="2700" y="14261"/>
                </a:lnTo>
                <a:lnTo>
                  <a:pt x="2700" y="7339"/>
                </a:lnTo>
                <a:close/>
              </a:path>
              <a:path w="21600" h="21600">
                <a:moveTo>
                  <a:pt x="0" y="7339"/>
                </a:moveTo>
                <a:lnTo>
                  <a:pt x="0" y="14261"/>
                </a:lnTo>
                <a:lnTo>
                  <a:pt x="675" y="14261"/>
                </a:lnTo>
                <a:lnTo>
                  <a:pt x="675" y="7339"/>
                </a:lnTo>
                <a:close/>
              </a:path>
            </a:pathLst>
          </a:custGeom>
          <a:solidFill>
            <a:srgbClr val="FE9B03"/>
          </a:solidFill>
          <a:ln w="9525" algn="ctr">
            <a:solidFill>
              <a:schemeClr val="tx1"/>
            </a:solidFill>
            <a:miter lim="800000"/>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rot="10800000" vert="eaVert" wrap="none" anchor="ctr"/>
          <a:lstStyle/>
          <a:p>
            <a:r>
              <a:rPr lang="zh-CN" altLang="en-US">
                <a:ea typeface="华文楷体" pitchFamily="2" charset="-122"/>
              </a:rPr>
              <a:t>操</a:t>
            </a:r>
          </a:p>
          <a:p>
            <a:r>
              <a:rPr lang="zh-CN" altLang="en-US">
                <a:ea typeface="华文楷体" pitchFamily="2" charset="-122"/>
              </a:rPr>
              <a:t>作</a:t>
            </a:r>
          </a:p>
          <a:p>
            <a:r>
              <a:rPr lang="zh-CN" altLang="en-US">
                <a:ea typeface="华文楷体" pitchFamily="2" charset="-122"/>
              </a:rPr>
              <a:t>系</a:t>
            </a:r>
          </a:p>
          <a:p>
            <a:r>
              <a:rPr lang="zh-CN" altLang="en-US">
                <a:ea typeface="华文楷体" pitchFamily="2" charset="-122"/>
              </a:rPr>
              <a:t>统</a:t>
            </a:r>
          </a:p>
          <a:p>
            <a:r>
              <a:rPr lang="zh-CN" altLang="en-US">
                <a:ea typeface="华文楷体" pitchFamily="2" charset="-122"/>
              </a:rPr>
              <a:t>核</a:t>
            </a:r>
          </a:p>
          <a:p>
            <a:r>
              <a:rPr lang="zh-CN" altLang="en-US">
                <a:ea typeface="华文楷体" pitchFamily="2" charset="-122"/>
              </a:rPr>
              <a:t>心</a:t>
            </a:r>
          </a:p>
          <a:p>
            <a:r>
              <a:rPr lang="zh-CN" altLang="en-US">
                <a:ea typeface="华文楷体" pitchFamily="2" charset="-122"/>
              </a:rPr>
              <a:t>引</a:t>
            </a:r>
          </a:p>
          <a:p>
            <a:r>
              <a:rPr lang="zh-CN" altLang="en-US">
                <a:ea typeface="华文楷体" pitchFamily="2" charset="-122"/>
              </a:rPr>
              <a:t>导</a:t>
            </a:r>
          </a:p>
        </p:txBody>
      </p:sp>
    </p:spTree>
    <p:extLst>
      <p:ext uri="{BB962C8B-B14F-4D97-AF65-F5344CB8AC3E}">
        <p14:creationId xmlns:p14="http://schemas.microsoft.com/office/powerpoint/2010/main" val="3474119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83818"/>
                                        </p:tgtEl>
                                        <p:attrNameLst>
                                          <p:attrName>style.visibility</p:attrName>
                                        </p:attrNameLst>
                                      </p:cBhvr>
                                      <p:to>
                                        <p:strVal val="visible"/>
                                      </p:to>
                                    </p:set>
                                    <p:anim calcmode="lin" valueType="num">
                                      <p:cBhvr>
                                        <p:cTn id="7" dur="1000" fill="hold"/>
                                        <p:tgtEl>
                                          <p:spTgt spid="1783818"/>
                                        </p:tgtEl>
                                        <p:attrNameLst>
                                          <p:attrName>ppt_w</p:attrName>
                                        </p:attrNameLst>
                                      </p:cBhvr>
                                      <p:tavLst>
                                        <p:tav tm="0">
                                          <p:val>
                                            <p:fltVal val="0"/>
                                          </p:val>
                                        </p:tav>
                                        <p:tav tm="100000">
                                          <p:val>
                                            <p:strVal val="#ppt_w"/>
                                          </p:val>
                                        </p:tav>
                                      </p:tavLst>
                                    </p:anim>
                                    <p:anim calcmode="lin" valueType="num">
                                      <p:cBhvr>
                                        <p:cTn id="8" dur="1000" fill="hold"/>
                                        <p:tgtEl>
                                          <p:spTgt spid="1783818"/>
                                        </p:tgtEl>
                                        <p:attrNameLst>
                                          <p:attrName>ppt_h</p:attrName>
                                        </p:attrNameLst>
                                      </p:cBhvr>
                                      <p:tavLst>
                                        <p:tav tm="0">
                                          <p:val>
                                            <p:fltVal val="0"/>
                                          </p:val>
                                        </p:tav>
                                        <p:tav tm="100000">
                                          <p:val>
                                            <p:strVal val="#ppt_h"/>
                                          </p:val>
                                        </p:tav>
                                      </p:tavLst>
                                    </p:anim>
                                    <p:anim calcmode="lin" valueType="num">
                                      <p:cBhvr>
                                        <p:cTn id="9" dur="1000" fill="hold"/>
                                        <p:tgtEl>
                                          <p:spTgt spid="17838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8381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783832"/>
                                        </p:tgtEl>
                                        <p:attrNameLst>
                                          <p:attrName>style.visibility</p:attrName>
                                        </p:attrNameLst>
                                      </p:cBhvr>
                                      <p:to>
                                        <p:strVal val="visible"/>
                                      </p:to>
                                    </p:set>
                                    <p:animEffect transition="in" filter="wipe(down)">
                                      <p:cBhvr>
                                        <p:cTn id="14" dur="500"/>
                                        <p:tgtEl>
                                          <p:spTgt spid="1783832"/>
                                        </p:tgtEl>
                                      </p:cBhvr>
                                    </p:animEffect>
                                  </p:childTnLst>
                                </p:cTn>
                              </p:par>
                            </p:childTnLst>
                          </p:cTn>
                        </p:par>
                        <p:par>
                          <p:cTn id="15" fill="hold" nodeType="afterGroup">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1783829"/>
                                        </p:tgtEl>
                                        <p:attrNameLst>
                                          <p:attrName>style.visibility</p:attrName>
                                        </p:attrNameLst>
                                      </p:cBhvr>
                                      <p:to>
                                        <p:strVal val="visible"/>
                                      </p:to>
                                    </p:set>
                                    <p:anim calcmode="lin" valueType="num">
                                      <p:cBhvr>
                                        <p:cTn id="18" dur="1000" fill="hold"/>
                                        <p:tgtEl>
                                          <p:spTgt spid="1783829"/>
                                        </p:tgtEl>
                                        <p:attrNameLst>
                                          <p:attrName>ppt_w</p:attrName>
                                        </p:attrNameLst>
                                      </p:cBhvr>
                                      <p:tavLst>
                                        <p:tav tm="0">
                                          <p:val>
                                            <p:strVal val="#ppt_w+.3"/>
                                          </p:val>
                                        </p:tav>
                                        <p:tav tm="100000">
                                          <p:val>
                                            <p:strVal val="#ppt_w"/>
                                          </p:val>
                                        </p:tav>
                                      </p:tavLst>
                                    </p:anim>
                                    <p:anim calcmode="lin" valueType="num">
                                      <p:cBhvr>
                                        <p:cTn id="19" dur="1000" fill="hold"/>
                                        <p:tgtEl>
                                          <p:spTgt spid="1783829"/>
                                        </p:tgtEl>
                                        <p:attrNameLst>
                                          <p:attrName>ppt_h</p:attrName>
                                        </p:attrNameLst>
                                      </p:cBhvr>
                                      <p:tavLst>
                                        <p:tav tm="0">
                                          <p:val>
                                            <p:strVal val="#ppt_h"/>
                                          </p:val>
                                        </p:tav>
                                        <p:tav tm="100000">
                                          <p:val>
                                            <p:strVal val="#ppt_h"/>
                                          </p:val>
                                        </p:tav>
                                      </p:tavLst>
                                    </p:anim>
                                    <p:animEffect transition="in" filter="fade">
                                      <p:cBhvr>
                                        <p:cTn id="20" dur="1000"/>
                                        <p:tgtEl>
                                          <p:spTgt spid="1783829"/>
                                        </p:tgtEl>
                                      </p:cBhvr>
                                    </p:animEffect>
                                  </p:childTnLst>
                                </p:cTn>
                              </p:par>
                            </p:childTnLst>
                          </p:cTn>
                        </p:par>
                        <p:par>
                          <p:cTn id="21" fill="hold" nodeType="afterGroup">
                            <p:stCondLst>
                              <p:cond delay="2500"/>
                            </p:stCondLst>
                            <p:childTnLst>
                              <p:par>
                                <p:cTn id="22" presetID="45" presetClass="entr" presetSubtype="0" fill="hold" grpId="0" nodeType="afterEffect">
                                  <p:stCondLst>
                                    <p:cond delay="0"/>
                                  </p:stCondLst>
                                  <p:iterate type="lt">
                                    <p:tmPct val="10000"/>
                                  </p:iterate>
                                  <p:childTnLst>
                                    <p:set>
                                      <p:cBhvr>
                                        <p:cTn id="23" dur="1" fill="hold">
                                          <p:stCondLst>
                                            <p:cond delay="0"/>
                                          </p:stCondLst>
                                        </p:cTn>
                                        <p:tgtEl>
                                          <p:spTgt spid="1783843"/>
                                        </p:tgtEl>
                                        <p:attrNameLst>
                                          <p:attrName>style.visibility</p:attrName>
                                        </p:attrNameLst>
                                      </p:cBhvr>
                                      <p:to>
                                        <p:strVal val="visible"/>
                                      </p:to>
                                    </p:set>
                                    <p:animEffect transition="in" filter="fade">
                                      <p:cBhvr>
                                        <p:cTn id="24" dur="2000"/>
                                        <p:tgtEl>
                                          <p:spTgt spid="1783843"/>
                                        </p:tgtEl>
                                      </p:cBhvr>
                                    </p:animEffect>
                                    <p:anim calcmode="lin" valueType="num">
                                      <p:cBhvr>
                                        <p:cTn id="25" dur="2000" fill="hold"/>
                                        <p:tgtEl>
                                          <p:spTgt spid="1783843"/>
                                        </p:tgtEl>
                                        <p:attrNameLst>
                                          <p:attrName>ppt_w</p:attrName>
                                        </p:attrNameLst>
                                      </p:cBhvr>
                                      <p:tavLst>
                                        <p:tav tm="0" fmla="#ppt_w*sin(2.5*pi*$)">
                                          <p:val>
                                            <p:fltVal val="0"/>
                                          </p:val>
                                        </p:tav>
                                        <p:tav tm="100000">
                                          <p:val>
                                            <p:fltVal val="1"/>
                                          </p:val>
                                        </p:tav>
                                      </p:tavLst>
                                    </p:anim>
                                    <p:anim calcmode="lin" valueType="num">
                                      <p:cBhvr>
                                        <p:cTn id="26" dur="2000" fill="hold"/>
                                        <p:tgtEl>
                                          <p:spTgt spid="1783843"/>
                                        </p:tgtEl>
                                        <p:attrNameLst>
                                          <p:attrName>ppt_h</p:attrName>
                                        </p:attrNameLst>
                                      </p:cBhvr>
                                      <p:tavLst>
                                        <p:tav tm="0">
                                          <p:val>
                                            <p:strVal val="#ppt_h"/>
                                          </p:val>
                                        </p:tav>
                                        <p:tav tm="100000">
                                          <p:val>
                                            <p:strVal val="#ppt_h"/>
                                          </p:val>
                                        </p:tav>
                                      </p:tavLst>
                                    </p:anim>
                                  </p:childTnLst>
                                </p:cTn>
                              </p:par>
                              <p:par>
                                <p:cTn id="27" presetID="16" presetClass="entr" presetSubtype="37" fill="hold" nodeType="withEffect">
                                  <p:stCondLst>
                                    <p:cond delay="0"/>
                                  </p:stCondLst>
                                  <p:childTnLst>
                                    <p:set>
                                      <p:cBhvr>
                                        <p:cTn id="28" dur="1" fill="hold">
                                          <p:stCondLst>
                                            <p:cond delay="0"/>
                                          </p:stCondLst>
                                        </p:cTn>
                                        <p:tgtEl>
                                          <p:spTgt spid="1783815"/>
                                        </p:tgtEl>
                                        <p:attrNameLst>
                                          <p:attrName>style.visibility</p:attrName>
                                        </p:attrNameLst>
                                      </p:cBhvr>
                                      <p:to>
                                        <p:strVal val="visible"/>
                                      </p:to>
                                    </p:set>
                                    <p:animEffect transition="in" filter="barn(outVertical)">
                                      <p:cBhvr>
                                        <p:cTn id="29" dur="500"/>
                                        <p:tgtEl>
                                          <p:spTgt spid="1783815"/>
                                        </p:tgtEl>
                                      </p:cBhvr>
                                    </p:animEffect>
                                  </p:childTnLst>
                                </p:cTn>
                              </p:par>
                            </p:childTnLst>
                          </p:cTn>
                        </p:par>
                        <p:par>
                          <p:cTn id="30" fill="hold" nodeType="afterGroup">
                            <p:stCondLst>
                              <p:cond delay="5900"/>
                            </p:stCondLst>
                            <p:childTnLst>
                              <p:par>
                                <p:cTn id="31" presetID="17" presetClass="entr" presetSubtype="10" fill="hold" nodeType="afterEffect">
                                  <p:stCondLst>
                                    <p:cond delay="0"/>
                                  </p:stCondLst>
                                  <p:childTnLst>
                                    <p:set>
                                      <p:cBhvr>
                                        <p:cTn id="32" dur="1" fill="hold">
                                          <p:stCondLst>
                                            <p:cond delay="0"/>
                                          </p:stCondLst>
                                        </p:cTn>
                                        <p:tgtEl>
                                          <p:spTgt spid="1783812"/>
                                        </p:tgtEl>
                                        <p:attrNameLst>
                                          <p:attrName>style.visibility</p:attrName>
                                        </p:attrNameLst>
                                      </p:cBhvr>
                                      <p:to>
                                        <p:strVal val="visible"/>
                                      </p:to>
                                    </p:set>
                                    <p:anim calcmode="lin" valueType="num">
                                      <p:cBhvr>
                                        <p:cTn id="33" dur="500" fill="hold"/>
                                        <p:tgtEl>
                                          <p:spTgt spid="1783812"/>
                                        </p:tgtEl>
                                        <p:attrNameLst>
                                          <p:attrName>ppt_w</p:attrName>
                                        </p:attrNameLst>
                                      </p:cBhvr>
                                      <p:tavLst>
                                        <p:tav tm="0">
                                          <p:val>
                                            <p:fltVal val="0"/>
                                          </p:val>
                                        </p:tav>
                                        <p:tav tm="100000">
                                          <p:val>
                                            <p:strVal val="#ppt_w"/>
                                          </p:val>
                                        </p:tav>
                                      </p:tavLst>
                                    </p:anim>
                                    <p:anim calcmode="lin" valueType="num">
                                      <p:cBhvr>
                                        <p:cTn id="34" dur="500" fill="hold"/>
                                        <p:tgtEl>
                                          <p:spTgt spid="1783812"/>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6400"/>
                            </p:stCondLst>
                            <p:childTnLst>
                              <p:par>
                                <p:cTn id="36" presetID="22" presetClass="entr" presetSubtype="8" fill="hold" grpId="0" nodeType="afterEffect">
                                  <p:stCondLst>
                                    <p:cond delay="0"/>
                                  </p:stCondLst>
                                  <p:childTnLst>
                                    <p:set>
                                      <p:cBhvr>
                                        <p:cTn id="37" dur="1" fill="hold">
                                          <p:stCondLst>
                                            <p:cond delay="0"/>
                                          </p:stCondLst>
                                        </p:cTn>
                                        <p:tgtEl>
                                          <p:spTgt spid="1783833"/>
                                        </p:tgtEl>
                                        <p:attrNameLst>
                                          <p:attrName>style.visibility</p:attrName>
                                        </p:attrNameLst>
                                      </p:cBhvr>
                                      <p:to>
                                        <p:strVal val="visible"/>
                                      </p:to>
                                    </p:set>
                                    <p:animEffect transition="in" filter="wipe(left)">
                                      <p:cBhvr>
                                        <p:cTn id="38" dur="5000"/>
                                        <p:tgtEl>
                                          <p:spTgt spid="1783833"/>
                                        </p:tgtEl>
                                      </p:cBhvr>
                                    </p:animEffect>
                                  </p:childTnLst>
                                </p:cTn>
                              </p:par>
                            </p:childTnLst>
                          </p:cTn>
                        </p:par>
                        <p:par>
                          <p:cTn id="39" fill="hold" nodeType="afterGroup">
                            <p:stCondLst>
                              <p:cond delay="11400"/>
                            </p:stCondLst>
                            <p:childTnLst>
                              <p:par>
                                <p:cTn id="40" presetID="50" presetClass="entr" presetSubtype="0" decel="100000" fill="hold" nodeType="afterEffect">
                                  <p:stCondLst>
                                    <p:cond delay="0"/>
                                  </p:stCondLst>
                                  <p:childTnLst>
                                    <p:set>
                                      <p:cBhvr>
                                        <p:cTn id="41" dur="1" fill="hold">
                                          <p:stCondLst>
                                            <p:cond delay="0"/>
                                          </p:stCondLst>
                                        </p:cTn>
                                        <p:tgtEl>
                                          <p:spTgt spid="1783834"/>
                                        </p:tgtEl>
                                        <p:attrNameLst>
                                          <p:attrName>style.visibility</p:attrName>
                                        </p:attrNameLst>
                                      </p:cBhvr>
                                      <p:to>
                                        <p:strVal val="visible"/>
                                      </p:to>
                                    </p:set>
                                    <p:anim calcmode="lin" valueType="num">
                                      <p:cBhvr>
                                        <p:cTn id="42" dur="1000" fill="hold"/>
                                        <p:tgtEl>
                                          <p:spTgt spid="1783834"/>
                                        </p:tgtEl>
                                        <p:attrNameLst>
                                          <p:attrName>ppt_w</p:attrName>
                                        </p:attrNameLst>
                                      </p:cBhvr>
                                      <p:tavLst>
                                        <p:tav tm="0">
                                          <p:val>
                                            <p:strVal val="#ppt_w+.3"/>
                                          </p:val>
                                        </p:tav>
                                        <p:tav tm="100000">
                                          <p:val>
                                            <p:strVal val="#ppt_w"/>
                                          </p:val>
                                        </p:tav>
                                      </p:tavLst>
                                    </p:anim>
                                    <p:anim calcmode="lin" valueType="num">
                                      <p:cBhvr>
                                        <p:cTn id="43" dur="1000" fill="hold"/>
                                        <p:tgtEl>
                                          <p:spTgt spid="1783834"/>
                                        </p:tgtEl>
                                        <p:attrNameLst>
                                          <p:attrName>ppt_h</p:attrName>
                                        </p:attrNameLst>
                                      </p:cBhvr>
                                      <p:tavLst>
                                        <p:tav tm="0">
                                          <p:val>
                                            <p:strVal val="#ppt_h"/>
                                          </p:val>
                                        </p:tav>
                                        <p:tav tm="100000">
                                          <p:val>
                                            <p:strVal val="#ppt_h"/>
                                          </p:val>
                                        </p:tav>
                                      </p:tavLst>
                                    </p:anim>
                                    <p:animEffect transition="in" filter="fade">
                                      <p:cBhvr>
                                        <p:cTn id="44" dur="1000"/>
                                        <p:tgtEl>
                                          <p:spTgt spid="1783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832" grpId="0" animBg="1"/>
      <p:bldP spid="1783833" grpId="0"/>
      <p:bldP spid="178384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4834" name="Rectangle 2"/>
          <p:cNvSpPr>
            <a:spLocks noGrp="1" noChangeArrowheads="1"/>
          </p:cNvSpPr>
          <p:nvPr>
            <p:ph type="title"/>
          </p:nvPr>
        </p:nvSpPr>
        <p:spPr>
          <a:xfrm>
            <a:off x="2051050" y="0"/>
            <a:ext cx="5256213"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概述</a:t>
            </a:r>
            <a:endParaRPr lang="zh-CN" altLang="en-US" sz="2400" b="0">
              <a:effectLst>
                <a:outerShdw blurRad="38100" dist="38100" dir="2700000" algn="tl">
                  <a:srgbClr val="C0C0C0"/>
                </a:outerShdw>
              </a:effectLst>
              <a:latin typeface="华文琥珀" pitchFamily="2" charset="-122"/>
            </a:endParaRPr>
          </a:p>
        </p:txBody>
      </p:sp>
      <p:sp>
        <p:nvSpPr>
          <p:cNvPr id="1784835" name="Rectangle 3"/>
          <p:cNvSpPr>
            <a:spLocks noGrp="1" noChangeArrowheads="1"/>
          </p:cNvSpPr>
          <p:nvPr>
            <p:ph type="body" sz="half" idx="1"/>
          </p:nvPr>
        </p:nvSpPr>
        <p:spPr>
          <a:xfrm>
            <a:off x="395288" y="1196975"/>
            <a:ext cx="8569325" cy="4608513"/>
          </a:xfrm>
          <a:noFill/>
          <a:ln>
            <a:solidFill>
              <a:schemeClr val="bg1"/>
            </a:solidFill>
            <a:miter lim="800000"/>
            <a:headEnd/>
            <a:tailEnd/>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90000"/>
              </a:lnSpc>
            </a:pPr>
            <a:r>
              <a:rPr lang="en-US" altLang="zh-CN" sz="2600" b="1" dirty="0">
                <a:latin typeface="宋体" charset="-122"/>
              </a:rPr>
              <a:t>OS</a:t>
            </a:r>
            <a:r>
              <a:rPr lang="zh-CN" altLang="en-US" sz="2600" b="1" dirty="0">
                <a:latin typeface="宋体" charset="-122"/>
              </a:rPr>
              <a:t>的功能</a:t>
            </a:r>
            <a:endParaRPr lang="zh-CN" altLang="en-US" sz="2600" b="1" dirty="0">
              <a:latin typeface="楷体_GB2312" pitchFamily="49" charset="-122"/>
              <a:ea typeface="楷体_GB2312" pitchFamily="49" charset="-122"/>
            </a:endParaRPr>
          </a:p>
          <a:p>
            <a:pPr>
              <a:lnSpc>
                <a:spcPct val="90000"/>
              </a:lnSpc>
              <a:buFont typeface="Wingdings" pitchFamily="2" charset="2"/>
              <a:buNone/>
            </a:pPr>
            <a:r>
              <a:rPr lang="zh-CN" altLang="en-US" sz="2600" b="1" dirty="0">
                <a:latin typeface="楷体_GB2312" pitchFamily="49" charset="-122"/>
                <a:ea typeface="楷体_GB2312" pitchFamily="49" charset="-122"/>
              </a:rPr>
              <a:t>      </a:t>
            </a:r>
            <a:r>
              <a:rPr lang="en-US" altLang="zh-CN" sz="2600" b="1" dirty="0" smtClean="0">
                <a:latin typeface="楷体_GB2312" pitchFamily="49" charset="-122"/>
                <a:ea typeface="楷体_GB2312" pitchFamily="49" charset="-122"/>
              </a:rPr>
              <a:t>OS</a:t>
            </a:r>
            <a:r>
              <a:rPr lang="zh-CN" altLang="en-US" sz="2600" b="1" dirty="0">
                <a:latin typeface="楷体_GB2312" pitchFamily="49" charset="-122"/>
                <a:ea typeface="楷体_GB2312" pitchFamily="49" charset="-122"/>
              </a:rPr>
              <a:t>是计算机所有资源管理系统，由其负责对计算机的所有软件资源、硬件资源进行分配、控制、调度和回收。</a:t>
            </a:r>
            <a:endParaRPr lang="zh-CN" altLang="en-US" sz="2400" b="1" dirty="0">
              <a:latin typeface="楷体_GB2312" pitchFamily="49" charset="-122"/>
              <a:ea typeface="楷体_GB2312" pitchFamily="49" charset="-122"/>
            </a:endParaRPr>
          </a:p>
          <a:p>
            <a:pPr lvl="1">
              <a:lnSpc>
                <a:spcPct val="90000"/>
              </a:lnSpc>
            </a:pPr>
            <a:r>
              <a:rPr lang="zh-CN" altLang="en-US" sz="2200" b="1" dirty="0">
                <a:latin typeface="楷体_GB2312" pitchFamily="49" charset="-122"/>
              </a:rPr>
              <a:t>计算机的所有资源包括：</a:t>
            </a:r>
          </a:p>
          <a:p>
            <a:pPr lvl="2">
              <a:lnSpc>
                <a:spcPct val="90000"/>
              </a:lnSpc>
            </a:pPr>
            <a:r>
              <a:rPr lang="zh-CN" altLang="en-US" sz="2100" b="1" dirty="0">
                <a:latin typeface="楷体_GB2312" pitchFamily="49" charset="-122"/>
              </a:rPr>
              <a:t>硬件资源：处理机、存储器、输入输出设备。</a:t>
            </a:r>
          </a:p>
          <a:p>
            <a:pPr lvl="2">
              <a:lnSpc>
                <a:spcPct val="90000"/>
              </a:lnSpc>
            </a:pPr>
            <a:r>
              <a:rPr lang="zh-CN" altLang="en-US" sz="2100" b="1" dirty="0">
                <a:latin typeface="楷体_GB2312" pitchFamily="49" charset="-122"/>
              </a:rPr>
              <a:t>软件资源（信息资源）：程序和数据。</a:t>
            </a:r>
          </a:p>
          <a:p>
            <a:pPr lvl="1">
              <a:lnSpc>
                <a:spcPct val="90000"/>
              </a:lnSpc>
            </a:pPr>
            <a:r>
              <a:rPr lang="en-US" altLang="zh-CN" sz="2200" b="1" dirty="0">
                <a:solidFill>
                  <a:srgbClr val="FF0000"/>
                </a:solidFill>
                <a:latin typeface="楷体_GB2312" pitchFamily="49" charset="-122"/>
              </a:rPr>
              <a:t>OS</a:t>
            </a:r>
            <a:r>
              <a:rPr lang="zh-CN" altLang="en-US" sz="2200" b="1" dirty="0">
                <a:solidFill>
                  <a:srgbClr val="FF0000"/>
                </a:solidFill>
                <a:latin typeface="楷体_GB2312" pitchFamily="49" charset="-122"/>
              </a:rPr>
              <a:t>对计算机所有资源的管理归结为以下模块：</a:t>
            </a:r>
          </a:p>
          <a:p>
            <a:pPr lvl="2">
              <a:lnSpc>
                <a:spcPct val="90000"/>
              </a:lnSpc>
            </a:pPr>
            <a:r>
              <a:rPr lang="zh-CN" altLang="en-US" sz="2100" b="1" dirty="0">
                <a:solidFill>
                  <a:srgbClr val="FF0000"/>
                </a:solidFill>
                <a:latin typeface="楷体_GB2312" pitchFamily="49" charset="-122"/>
              </a:rPr>
              <a:t>处理机管理</a:t>
            </a:r>
          </a:p>
          <a:p>
            <a:pPr lvl="2">
              <a:lnSpc>
                <a:spcPct val="90000"/>
              </a:lnSpc>
            </a:pPr>
            <a:r>
              <a:rPr lang="zh-CN" altLang="en-US" sz="2100" b="1" dirty="0">
                <a:solidFill>
                  <a:srgbClr val="FF0000"/>
                </a:solidFill>
                <a:latin typeface="楷体_GB2312" pitchFamily="49" charset="-122"/>
              </a:rPr>
              <a:t>存储管理</a:t>
            </a:r>
          </a:p>
          <a:p>
            <a:pPr lvl="2">
              <a:lnSpc>
                <a:spcPct val="90000"/>
              </a:lnSpc>
            </a:pPr>
            <a:r>
              <a:rPr lang="zh-CN" altLang="en-US" sz="2100" b="1" dirty="0">
                <a:solidFill>
                  <a:srgbClr val="FF0000"/>
                </a:solidFill>
                <a:latin typeface="楷体_GB2312" pitchFamily="49" charset="-122"/>
              </a:rPr>
              <a:t>设备管理</a:t>
            </a:r>
          </a:p>
          <a:p>
            <a:pPr lvl="2">
              <a:lnSpc>
                <a:spcPct val="90000"/>
              </a:lnSpc>
            </a:pPr>
            <a:r>
              <a:rPr lang="zh-CN" altLang="en-US" sz="2100" b="1" dirty="0">
                <a:solidFill>
                  <a:srgbClr val="FF0000"/>
                </a:solidFill>
                <a:latin typeface="楷体_GB2312" pitchFamily="49" charset="-122"/>
              </a:rPr>
              <a:t>文件管理</a:t>
            </a:r>
          </a:p>
        </p:txBody>
      </p:sp>
    </p:spTree>
    <p:extLst>
      <p:ext uri="{BB962C8B-B14F-4D97-AF65-F5344CB8AC3E}">
        <p14:creationId xmlns:p14="http://schemas.microsoft.com/office/powerpoint/2010/main" val="7932775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84835">
                                            <p:txEl>
                                              <p:pRg st="0" end="0"/>
                                            </p:txEl>
                                          </p:spTgt>
                                        </p:tgtEl>
                                        <p:attrNameLst>
                                          <p:attrName>style.visibility</p:attrName>
                                        </p:attrNameLst>
                                      </p:cBhvr>
                                      <p:to>
                                        <p:strVal val="visible"/>
                                      </p:to>
                                    </p:set>
                                    <p:animEffect transition="in" filter="checkerboard(across)">
                                      <p:cBhvr>
                                        <p:cTn id="7" dur="500"/>
                                        <p:tgtEl>
                                          <p:spTgt spid="178483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84835">
                                            <p:txEl>
                                              <p:pRg st="1" end="1"/>
                                            </p:txEl>
                                          </p:spTgt>
                                        </p:tgtEl>
                                        <p:attrNameLst>
                                          <p:attrName>style.visibility</p:attrName>
                                        </p:attrNameLst>
                                      </p:cBhvr>
                                      <p:to>
                                        <p:strVal val="visible"/>
                                      </p:to>
                                    </p:set>
                                    <p:animEffect transition="in" filter="checkerboard(across)">
                                      <p:cBhvr>
                                        <p:cTn id="11" dur="500"/>
                                        <p:tgtEl>
                                          <p:spTgt spid="1784835">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84835">
                                            <p:txEl>
                                              <p:pRg st="2" end="2"/>
                                            </p:txEl>
                                          </p:spTgt>
                                        </p:tgtEl>
                                        <p:attrNameLst>
                                          <p:attrName>style.visibility</p:attrName>
                                        </p:attrNameLst>
                                      </p:cBhvr>
                                      <p:to>
                                        <p:strVal val="visible"/>
                                      </p:to>
                                    </p:set>
                                    <p:animEffect transition="in" filter="checkerboard(across)">
                                      <p:cBhvr>
                                        <p:cTn id="15" dur="500"/>
                                        <p:tgtEl>
                                          <p:spTgt spid="1784835">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84835">
                                            <p:txEl>
                                              <p:pRg st="3" end="3"/>
                                            </p:txEl>
                                          </p:spTgt>
                                        </p:tgtEl>
                                        <p:attrNameLst>
                                          <p:attrName>style.visibility</p:attrName>
                                        </p:attrNameLst>
                                      </p:cBhvr>
                                      <p:to>
                                        <p:strVal val="visible"/>
                                      </p:to>
                                    </p:set>
                                    <p:animEffect transition="in" filter="checkerboard(across)">
                                      <p:cBhvr>
                                        <p:cTn id="19" dur="500"/>
                                        <p:tgtEl>
                                          <p:spTgt spid="1784835">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84835">
                                            <p:txEl>
                                              <p:pRg st="4" end="4"/>
                                            </p:txEl>
                                          </p:spTgt>
                                        </p:tgtEl>
                                        <p:attrNameLst>
                                          <p:attrName>style.visibility</p:attrName>
                                        </p:attrNameLst>
                                      </p:cBhvr>
                                      <p:to>
                                        <p:strVal val="visible"/>
                                      </p:to>
                                    </p:set>
                                    <p:animEffect transition="in" filter="checkerboard(across)">
                                      <p:cBhvr>
                                        <p:cTn id="23" dur="500"/>
                                        <p:tgtEl>
                                          <p:spTgt spid="1784835">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784835">
                                            <p:txEl>
                                              <p:pRg st="5" end="5"/>
                                            </p:txEl>
                                          </p:spTgt>
                                        </p:tgtEl>
                                        <p:attrNameLst>
                                          <p:attrName>style.visibility</p:attrName>
                                        </p:attrNameLst>
                                      </p:cBhvr>
                                      <p:to>
                                        <p:strVal val="visible"/>
                                      </p:to>
                                    </p:set>
                                    <p:animEffect transition="in" filter="checkerboard(across)">
                                      <p:cBhvr>
                                        <p:cTn id="27" dur="500"/>
                                        <p:tgtEl>
                                          <p:spTgt spid="1784835">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784835">
                                            <p:txEl>
                                              <p:pRg st="6" end="6"/>
                                            </p:txEl>
                                          </p:spTgt>
                                        </p:tgtEl>
                                        <p:attrNameLst>
                                          <p:attrName>style.visibility</p:attrName>
                                        </p:attrNameLst>
                                      </p:cBhvr>
                                      <p:to>
                                        <p:strVal val="visible"/>
                                      </p:to>
                                    </p:set>
                                    <p:animEffect transition="in" filter="checkerboard(across)">
                                      <p:cBhvr>
                                        <p:cTn id="31" dur="500"/>
                                        <p:tgtEl>
                                          <p:spTgt spid="1784835">
                                            <p:txEl>
                                              <p:pRg st="6" end="6"/>
                                            </p:txEl>
                                          </p:spTgt>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784835">
                                            <p:txEl>
                                              <p:pRg st="7" end="7"/>
                                            </p:txEl>
                                          </p:spTgt>
                                        </p:tgtEl>
                                        <p:attrNameLst>
                                          <p:attrName>style.visibility</p:attrName>
                                        </p:attrNameLst>
                                      </p:cBhvr>
                                      <p:to>
                                        <p:strVal val="visible"/>
                                      </p:to>
                                    </p:set>
                                    <p:animEffect transition="in" filter="checkerboard(across)">
                                      <p:cBhvr>
                                        <p:cTn id="35" dur="500"/>
                                        <p:tgtEl>
                                          <p:spTgt spid="1784835">
                                            <p:txEl>
                                              <p:pRg st="7" end="7"/>
                                            </p:txEl>
                                          </p:spTgt>
                                        </p:tgtEl>
                                      </p:cBhvr>
                                    </p:animEffect>
                                  </p:childTnLst>
                                </p:cTn>
                              </p:par>
                            </p:childTnLst>
                          </p:cTn>
                        </p:par>
                        <p:par>
                          <p:cTn id="36" fill="hold" nodeType="afterGroup">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1784835">
                                            <p:txEl>
                                              <p:pRg st="8" end="8"/>
                                            </p:txEl>
                                          </p:spTgt>
                                        </p:tgtEl>
                                        <p:attrNameLst>
                                          <p:attrName>style.visibility</p:attrName>
                                        </p:attrNameLst>
                                      </p:cBhvr>
                                      <p:to>
                                        <p:strVal val="visible"/>
                                      </p:to>
                                    </p:set>
                                    <p:animEffect transition="in" filter="checkerboard(across)">
                                      <p:cBhvr>
                                        <p:cTn id="39" dur="500"/>
                                        <p:tgtEl>
                                          <p:spTgt spid="1784835">
                                            <p:txEl>
                                              <p:pRg st="8" end="8"/>
                                            </p:txEl>
                                          </p:spTgt>
                                        </p:tgtEl>
                                      </p:cBhvr>
                                    </p:animEffect>
                                  </p:childTnLst>
                                </p:cTn>
                              </p:par>
                            </p:childTnLst>
                          </p:cTn>
                        </p:par>
                        <p:par>
                          <p:cTn id="40" fill="hold" nodeType="afterGroup">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1784835">
                                            <p:txEl>
                                              <p:pRg st="9" end="9"/>
                                            </p:txEl>
                                          </p:spTgt>
                                        </p:tgtEl>
                                        <p:attrNameLst>
                                          <p:attrName>style.visibility</p:attrName>
                                        </p:attrNameLst>
                                      </p:cBhvr>
                                      <p:to>
                                        <p:strVal val="visible"/>
                                      </p:to>
                                    </p:set>
                                    <p:animEffect transition="in" filter="checkerboard(across)">
                                      <p:cBhvr>
                                        <p:cTn id="43" dur="500"/>
                                        <p:tgtEl>
                                          <p:spTgt spid="17848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48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a:xfrm>
            <a:off x="2051050" y="0"/>
            <a:ext cx="5256213"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概述</a:t>
            </a:r>
          </a:p>
        </p:txBody>
      </p:sp>
      <p:sp>
        <p:nvSpPr>
          <p:cNvPr id="1785859" name="Rectangle 3"/>
          <p:cNvSpPr>
            <a:spLocks noGrp="1" noChangeArrowheads="1"/>
          </p:cNvSpPr>
          <p:nvPr>
            <p:ph type="body" sz="half" idx="1"/>
          </p:nvPr>
        </p:nvSpPr>
        <p:spPr>
          <a:xfrm>
            <a:off x="395288" y="1196975"/>
            <a:ext cx="7921625" cy="4608513"/>
          </a:xfrm>
          <a:noFill/>
          <a:ln>
            <a:solidFill>
              <a:schemeClr val="bg1"/>
            </a:solidFill>
            <a:miter lim="800000"/>
            <a:headEnd/>
            <a:tailEnd/>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r>
              <a:rPr lang="zh-CN" altLang="en-US" sz="3300" b="1">
                <a:latin typeface="宋体" charset="-122"/>
              </a:rPr>
              <a:t>处理机管理</a:t>
            </a:r>
          </a:p>
          <a:p>
            <a:pPr lvl="1"/>
            <a:r>
              <a:rPr lang="zh-CN" altLang="en-US" sz="2200" b="1"/>
              <a:t>确保每个进程及应用程序得到足够的处理器时间来实现其正常功能 </a:t>
            </a:r>
          </a:p>
          <a:p>
            <a:pPr lvl="1"/>
            <a:r>
              <a:rPr lang="zh-CN" altLang="en-US" sz="2200" b="1"/>
              <a:t>实际工作中尽可能使用更多的处理器周期</a:t>
            </a:r>
            <a:r>
              <a:rPr lang="zh-CN" altLang="en-US" sz="2200"/>
              <a:t> </a:t>
            </a:r>
            <a:endParaRPr lang="zh-CN" altLang="en-US" sz="2900" b="1">
              <a:latin typeface="宋体" charset="-122"/>
            </a:endParaRPr>
          </a:p>
          <a:p>
            <a:r>
              <a:rPr lang="zh-CN" altLang="en-US" sz="3300" b="1">
                <a:latin typeface="宋体" charset="-122"/>
              </a:rPr>
              <a:t>存储管理</a:t>
            </a:r>
          </a:p>
          <a:p>
            <a:pPr lvl="1"/>
            <a:r>
              <a:rPr lang="zh-CN" altLang="en-US" sz="2200" b="1"/>
              <a:t>每个进程必须具有足够的内存以执行操作，并且既不可以在其他进程的内存空间中运行，也可以不让其他进程在这一内存空间运行 </a:t>
            </a:r>
          </a:p>
          <a:p>
            <a:pPr lvl="1"/>
            <a:r>
              <a:rPr lang="zh-CN" altLang="en-US" sz="2200" b="1"/>
              <a:t>必须合理使用系统中不同类型的内存，以使每个进程可以高效运行</a:t>
            </a:r>
            <a:r>
              <a:rPr lang="zh-CN" altLang="en-US" sz="2200"/>
              <a:t> </a:t>
            </a:r>
          </a:p>
        </p:txBody>
      </p:sp>
    </p:spTree>
    <p:extLst>
      <p:ext uri="{BB962C8B-B14F-4D97-AF65-F5344CB8AC3E}">
        <p14:creationId xmlns:p14="http://schemas.microsoft.com/office/powerpoint/2010/main" val="35281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85859">
                                            <p:txEl>
                                              <p:pRg st="0" end="0"/>
                                            </p:txEl>
                                          </p:spTgt>
                                        </p:tgtEl>
                                        <p:attrNameLst>
                                          <p:attrName>style.visibility</p:attrName>
                                        </p:attrNameLst>
                                      </p:cBhvr>
                                      <p:to>
                                        <p:strVal val="visible"/>
                                      </p:to>
                                    </p:set>
                                    <p:animEffect transition="in" filter="checkerboard(across)">
                                      <p:cBhvr>
                                        <p:cTn id="7" dur="500"/>
                                        <p:tgtEl>
                                          <p:spTgt spid="178585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85859">
                                            <p:txEl>
                                              <p:pRg st="1" end="1"/>
                                            </p:txEl>
                                          </p:spTgt>
                                        </p:tgtEl>
                                        <p:attrNameLst>
                                          <p:attrName>style.visibility</p:attrName>
                                        </p:attrNameLst>
                                      </p:cBhvr>
                                      <p:to>
                                        <p:strVal val="visible"/>
                                      </p:to>
                                    </p:set>
                                    <p:animEffect transition="in" filter="checkerboard(across)">
                                      <p:cBhvr>
                                        <p:cTn id="11" dur="500"/>
                                        <p:tgtEl>
                                          <p:spTgt spid="178585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85859">
                                            <p:txEl>
                                              <p:pRg st="2" end="2"/>
                                            </p:txEl>
                                          </p:spTgt>
                                        </p:tgtEl>
                                        <p:attrNameLst>
                                          <p:attrName>style.visibility</p:attrName>
                                        </p:attrNameLst>
                                      </p:cBhvr>
                                      <p:to>
                                        <p:strVal val="visible"/>
                                      </p:to>
                                    </p:set>
                                    <p:animEffect transition="in" filter="checkerboard(across)">
                                      <p:cBhvr>
                                        <p:cTn id="15" dur="500"/>
                                        <p:tgtEl>
                                          <p:spTgt spid="178585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85859">
                                            <p:txEl>
                                              <p:pRg st="3" end="3"/>
                                            </p:txEl>
                                          </p:spTgt>
                                        </p:tgtEl>
                                        <p:attrNameLst>
                                          <p:attrName>style.visibility</p:attrName>
                                        </p:attrNameLst>
                                      </p:cBhvr>
                                      <p:to>
                                        <p:strVal val="visible"/>
                                      </p:to>
                                    </p:set>
                                    <p:animEffect transition="in" filter="checkerboard(across)">
                                      <p:cBhvr>
                                        <p:cTn id="19" dur="500"/>
                                        <p:tgtEl>
                                          <p:spTgt spid="1785859">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85859">
                                            <p:txEl>
                                              <p:pRg st="4" end="4"/>
                                            </p:txEl>
                                          </p:spTgt>
                                        </p:tgtEl>
                                        <p:attrNameLst>
                                          <p:attrName>style.visibility</p:attrName>
                                        </p:attrNameLst>
                                      </p:cBhvr>
                                      <p:to>
                                        <p:strVal val="visible"/>
                                      </p:to>
                                    </p:set>
                                    <p:animEffect transition="in" filter="checkerboard(across)">
                                      <p:cBhvr>
                                        <p:cTn id="23" dur="500"/>
                                        <p:tgtEl>
                                          <p:spTgt spid="1785859">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785859">
                                            <p:txEl>
                                              <p:pRg st="5" end="5"/>
                                            </p:txEl>
                                          </p:spTgt>
                                        </p:tgtEl>
                                        <p:attrNameLst>
                                          <p:attrName>style.visibility</p:attrName>
                                        </p:attrNameLst>
                                      </p:cBhvr>
                                      <p:to>
                                        <p:strVal val="visible"/>
                                      </p:to>
                                    </p:set>
                                    <p:animEffect transition="in" filter="checkerboard(across)">
                                      <p:cBhvr>
                                        <p:cTn id="27" dur="500"/>
                                        <p:tgtEl>
                                          <p:spTgt spid="1785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6882" name="Rectangle 2"/>
          <p:cNvSpPr>
            <a:spLocks noGrp="1" noChangeArrowheads="1"/>
          </p:cNvSpPr>
          <p:nvPr>
            <p:ph type="title"/>
          </p:nvPr>
        </p:nvSpPr>
        <p:spPr>
          <a:xfrm>
            <a:off x="2051050" y="0"/>
            <a:ext cx="5256213" cy="836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概述</a:t>
            </a:r>
          </a:p>
        </p:txBody>
      </p:sp>
      <p:sp>
        <p:nvSpPr>
          <p:cNvPr id="1786883" name="Rectangle 3"/>
          <p:cNvSpPr>
            <a:spLocks noGrp="1" noChangeArrowheads="1"/>
          </p:cNvSpPr>
          <p:nvPr>
            <p:ph type="body" sz="half" idx="1"/>
          </p:nvPr>
        </p:nvSpPr>
        <p:spPr>
          <a:xfrm>
            <a:off x="395288" y="1196975"/>
            <a:ext cx="7921625" cy="4608513"/>
          </a:xfrm>
          <a:noFill/>
          <a:ln>
            <a:solidFill>
              <a:schemeClr val="bg1"/>
            </a:solidFill>
            <a:miter lim="800000"/>
            <a:headEnd/>
            <a:tailEnd/>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90000"/>
              </a:lnSpc>
            </a:pPr>
            <a:r>
              <a:rPr lang="zh-CN" altLang="en-US" sz="3300" b="1">
                <a:latin typeface="宋体" charset="-122"/>
              </a:rPr>
              <a:t>设备管理</a:t>
            </a:r>
          </a:p>
          <a:p>
            <a:pPr lvl="1">
              <a:lnSpc>
                <a:spcPct val="90000"/>
              </a:lnSpc>
            </a:pPr>
            <a:r>
              <a:rPr lang="zh-CN" altLang="en-US" sz="2200" b="1"/>
              <a:t>外围设备中断处理</a:t>
            </a:r>
          </a:p>
          <a:p>
            <a:pPr lvl="1">
              <a:lnSpc>
                <a:spcPct val="90000"/>
              </a:lnSpc>
            </a:pPr>
            <a:r>
              <a:rPr lang="zh-CN" altLang="en-US" sz="2200" b="1"/>
              <a:t>缓冲区管理</a:t>
            </a:r>
          </a:p>
          <a:p>
            <a:pPr lvl="1">
              <a:lnSpc>
                <a:spcPct val="90000"/>
              </a:lnSpc>
            </a:pPr>
            <a:r>
              <a:rPr lang="zh-CN" altLang="en-US" sz="2200" b="1"/>
              <a:t>外围设备的分配</a:t>
            </a:r>
          </a:p>
          <a:p>
            <a:pPr lvl="1">
              <a:lnSpc>
                <a:spcPct val="90000"/>
              </a:lnSpc>
            </a:pPr>
            <a:r>
              <a:rPr lang="zh-CN" altLang="en-US" sz="2200" b="1"/>
              <a:t>外围设备驱动调度</a:t>
            </a:r>
          </a:p>
          <a:p>
            <a:pPr lvl="1">
              <a:lnSpc>
                <a:spcPct val="90000"/>
              </a:lnSpc>
            </a:pPr>
            <a:r>
              <a:rPr lang="zh-CN" altLang="en-US" sz="2200" b="1"/>
              <a:t>虚拟设备及其实现</a:t>
            </a:r>
            <a:endParaRPr lang="zh-CN" altLang="en-US" b="1">
              <a:latin typeface="宋体" charset="-122"/>
              <a:ea typeface="黑体" pitchFamily="2" charset="-122"/>
            </a:endParaRPr>
          </a:p>
          <a:p>
            <a:pPr>
              <a:lnSpc>
                <a:spcPct val="90000"/>
              </a:lnSpc>
            </a:pPr>
            <a:r>
              <a:rPr lang="zh-CN" altLang="en-US" sz="3300" b="1">
                <a:latin typeface="宋体" charset="-122"/>
              </a:rPr>
              <a:t>文件管理</a:t>
            </a:r>
          </a:p>
          <a:p>
            <a:pPr lvl="1">
              <a:lnSpc>
                <a:spcPct val="90000"/>
              </a:lnSpc>
            </a:pPr>
            <a:r>
              <a:rPr lang="zh-CN" altLang="en-US" sz="2200" b="1"/>
              <a:t>单个文件如何组织</a:t>
            </a:r>
          </a:p>
          <a:p>
            <a:pPr lvl="1">
              <a:lnSpc>
                <a:spcPct val="90000"/>
              </a:lnSpc>
            </a:pPr>
            <a:r>
              <a:rPr lang="zh-CN" altLang="en-US" sz="2200" b="1"/>
              <a:t>多个文件即目录如何管理</a:t>
            </a:r>
          </a:p>
          <a:p>
            <a:pPr lvl="1">
              <a:lnSpc>
                <a:spcPct val="90000"/>
              </a:lnSpc>
            </a:pPr>
            <a:r>
              <a:rPr lang="zh-CN" altLang="en-US" sz="2200" b="1"/>
              <a:t>磁盘如何存放大大小小的文件</a:t>
            </a:r>
          </a:p>
          <a:p>
            <a:pPr lvl="1">
              <a:lnSpc>
                <a:spcPct val="90000"/>
              </a:lnSpc>
            </a:pPr>
            <a:r>
              <a:rPr lang="zh-CN" altLang="en-US" sz="2200" b="1"/>
              <a:t>如何尽可能地避免软硬件的错误</a:t>
            </a:r>
            <a:r>
              <a:rPr lang="zh-CN" altLang="en-US" sz="2200"/>
              <a:t> </a:t>
            </a:r>
          </a:p>
        </p:txBody>
      </p:sp>
    </p:spTree>
    <p:extLst>
      <p:ext uri="{BB962C8B-B14F-4D97-AF65-F5344CB8AC3E}">
        <p14:creationId xmlns:p14="http://schemas.microsoft.com/office/powerpoint/2010/main" val="389245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86883">
                                            <p:txEl>
                                              <p:pRg st="0" end="0"/>
                                            </p:txEl>
                                          </p:spTgt>
                                        </p:tgtEl>
                                        <p:attrNameLst>
                                          <p:attrName>style.visibility</p:attrName>
                                        </p:attrNameLst>
                                      </p:cBhvr>
                                      <p:to>
                                        <p:strVal val="visible"/>
                                      </p:to>
                                    </p:set>
                                    <p:animEffect transition="in" filter="checkerboard(across)">
                                      <p:cBhvr>
                                        <p:cTn id="7" dur="500"/>
                                        <p:tgtEl>
                                          <p:spTgt spid="1786883">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86883">
                                            <p:txEl>
                                              <p:pRg st="1" end="1"/>
                                            </p:txEl>
                                          </p:spTgt>
                                        </p:tgtEl>
                                        <p:attrNameLst>
                                          <p:attrName>style.visibility</p:attrName>
                                        </p:attrNameLst>
                                      </p:cBhvr>
                                      <p:to>
                                        <p:strVal val="visible"/>
                                      </p:to>
                                    </p:set>
                                    <p:animEffect transition="in" filter="checkerboard(across)">
                                      <p:cBhvr>
                                        <p:cTn id="11" dur="500"/>
                                        <p:tgtEl>
                                          <p:spTgt spid="1786883">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86883">
                                            <p:txEl>
                                              <p:pRg st="2" end="2"/>
                                            </p:txEl>
                                          </p:spTgt>
                                        </p:tgtEl>
                                        <p:attrNameLst>
                                          <p:attrName>style.visibility</p:attrName>
                                        </p:attrNameLst>
                                      </p:cBhvr>
                                      <p:to>
                                        <p:strVal val="visible"/>
                                      </p:to>
                                    </p:set>
                                    <p:animEffect transition="in" filter="checkerboard(across)">
                                      <p:cBhvr>
                                        <p:cTn id="15" dur="500"/>
                                        <p:tgtEl>
                                          <p:spTgt spid="1786883">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86883">
                                            <p:txEl>
                                              <p:pRg st="3" end="3"/>
                                            </p:txEl>
                                          </p:spTgt>
                                        </p:tgtEl>
                                        <p:attrNameLst>
                                          <p:attrName>style.visibility</p:attrName>
                                        </p:attrNameLst>
                                      </p:cBhvr>
                                      <p:to>
                                        <p:strVal val="visible"/>
                                      </p:to>
                                    </p:set>
                                    <p:animEffect transition="in" filter="checkerboard(across)">
                                      <p:cBhvr>
                                        <p:cTn id="19" dur="500"/>
                                        <p:tgtEl>
                                          <p:spTgt spid="1786883">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86883">
                                            <p:txEl>
                                              <p:pRg st="4" end="4"/>
                                            </p:txEl>
                                          </p:spTgt>
                                        </p:tgtEl>
                                        <p:attrNameLst>
                                          <p:attrName>style.visibility</p:attrName>
                                        </p:attrNameLst>
                                      </p:cBhvr>
                                      <p:to>
                                        <p:strVal val="visible"/>
                                      </p:to>
                                    </p:set>
                                    <p:animEffect transition="in" filter="checkerboard(across)">
                                      <p:cBhvr>
                                        <p:cTn id="23" dur="500"/>
                                        <p:tgtEl>
                                          <p:spTgt spid="1786883">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786883">
                                            <p:txEl>
                                              <p:pRg st="5" end="5"/>
                                            </p:txEl>
                                          </p:spTgt>
                                        </p:tgtEl>
                                        <p:attrNameLst>
                                          <p:attrName>style.visibility</p:attrName>
                                        </p:attrNameLst>
                                      </p:cBhvr>
                                      <p:to>
                                        <p:strVal val="visible"/>
                                      </p:to>
                                    </p:set>
                                    <p:animEffect transition="in" filter="checkerboard(across)">
                                      <p:cBhvr>
                                        <p:cTn id="27" dur="500"/>
                                        <p:tgtEl>
                                          <p:spTgt spid="1786883">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786883">
                                            <p:txEl>
                                              <p:pRg st="6" end="6"/>
                                            </p:txEl>
                                          </p:spTgt>
                                        </p:tgtEl>
                                        <p:attrNameLst>
                                          <p:attrName>style.visibility</p:attrName>
                                        </p:attrNameLst>
                                      </p:cBhvr>
                                      <p:to>
                                        <p:strVal val="visible"/>
                                      </p:to>
                                    </p:set>
                                    <p:animEffect transition="in" filter="checkerboard(across)">
                                      <p:cBhvr>
                                        <p:cTn id="31" dur="500"/>
                                        <p:tgtEl>
                                          <p:spTgt spid="1786883">
                                            <p:txEl>
                                              <p:pRg st="6" end="6"/>
                                            </p:txEl>
                                          </p:spTgt>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786883">
                                            <p:txEl>
                                              <p:pRg st="7" end="7"/>
                                            </p:txEl>
                                          </p:spTgt>
                                        </p:tgtEl>
                                        <p:attrNameLst>
                                          <p:attrName>style.visibility</p:attrName>
                                        </p:attrNameLst>
                                      </p:cBhvr>
                                      <p:to>
                                        <p:strVal val="visible"/>
                                      </p:to>
                                    </p:set>
                                    <p:animEffect transition="in" filter="checkerboard(across)">
                                      <p:cBhvr>
                                        <p:cTn id="35" dur="500"/>
                                        <p:tgtEl>
                                          <p:spTgt spid="1786883">
                                            <p:txEl>
                                              <p:pRg st="7" end="7"/>
                                            </p:txEl>
                                          </p:spTgt>
                                        </p:tgtEl>
                                      </p:cBhvr>
                                    </p:animEffect>
                                  </p:childTnLst>
                                </p:cTn>
                              </p:par>
                            </p:childTnLst>
                          </p:cTn>
                        </p:par>
                        <p:par>
                          <p:cTn id="36" fill="hold" nodeType="afterGroup">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1786883">
                                            <p:txEl>
                                              <p:pRg st="8" end="8"/>
                                            </p:txEl>
                                          </p:spTgt>
                                        </p:tgtEl>
                                        <p:attrNameLst>
                                          <p:attrName>style.visibility</p:attrName>
                                        </p:attrNameLst>
                                      </p:cBhvr>
                                      <p:to>
                                        <p:strVal val="visible"/>
                                      </p:to>
                                    </p:set>
                                    <p:animEffect transition="in" filter="checkerboard(across)">
                                      <p:cBhvr>
                                        <p:cTn id="39" dur="500"/>
                                        <p:tgtEl>
                                          <p:spTgt spid="1786883">
                                            <p:txEl>
                                              <p:pRg st="8" end="8"/>
                                            </p:txEl>
                                          </p:spTgt>
                                        </p:tgtEl>
                                      </p:cBhvr>
                                    </p:animEffect>
                                  </p:childTnLst>
                                </p:cTn>
                              </p:par>
                            </p:childTnLst>
                          </p:cTn>
                        </p:par>
                        <p:par>
                          <p:cTn id="40" fill="hold" nodeType="afterGroup">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1786883">
                                            <p:txEl>
                                              <p:pRg st="9" end="9"/>
                                            </p:txEl>
                                          </p:spTgt>
                                        </p:tgtEl>
                                        <p:attrNameLst>
                                          <p:attrName>style.visibility</p:attrName>
                                        </p:attrNameLst>
                                      </p:cBhvr>
                                      <p:to>
                                        <p:strVal val="visible"/>
                                      </p:to>
                                    </p:set>
                                    <p:animEffect transition="in" filter="checkerboard(across)">
                                      <p:cBhvr>
                                        <p:cTn id="43" dur="500"/>
                                        <p:tgtEl>
                                          <p:spTgt spid="1786883">
                                            <p:txEl>
                                              <p:pRg st="9" end="9"/>
                                            </p:txEl>
                                          </p:spTgt>
                                        </p:tgtEl>
                                      </p:cBhvr>
                                    </p:animEffect>
                                  </p:childTnLst>
                                </p:cTn>
                              </p:par>
                            </p:childTnLst>
                          </p:cTn>
                        </p:par>
                        <p:par>
                          <p:cTn id="44" fill="hold" nodeType="afterGroup">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1786883">
                                            <p:txEl>
                                              <p:pRg st="10" end="10"/>
                                            </p:txEl>
                                          </p:spTgt>
                                        </p:tgtEl>
                                        <p:attrNameLst>
                                          <p:attrName>style.visibility</p:attrName>
                                        </p:attrNameLst>
                                      </p:cBhvr>
                                      <p:to>
                                        <p:strVal val="visible"/>
                                      </p:to>
                                    </p:set>
                                    <p:animEffect transition="in" filter="checkerboard(across)">
                                      <p:cBhvr>
                                        <p:cTn id="47" dur="500"/>
                                        <p:tgtEl>
                                          <p:spTgt spid="17868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688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5492" name="Picture 4" descr="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388751"/>
            <a:ext cx="2124075" cy="2344737"/>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3"/>
          <p:cNvSpPr>
            <a:spLocks noGrp="1"/>
          </p:cNvSpPr>
          <p:nvPr>
            <p:ph type="sldNum" sz="quarter" idx="10"/>
          </p:nvPr>
        </p:nvSpPr>
        <p:spPr/>
        <p:txBody>
          <a:bodyPr/>
          <a:lstStyle/>
          <a:p>
            <a:fld id="{F81C9656-B5EF-4020-8101-2A1D705F55D2}" type="slidenum">
              <a:rPr lang="en-US" altLang="zh-CN"/>
              <a:pPr/>
              <a:t>3</a:t>
            </a:fld>
            <a:endParaRPr lang="en-US" altLang="zh-CN"/>
          </a:p>
        </p:txBody>
      </p:sp>
      <p:sp>
        <p:nvSpPr>
          <p:cNvPr id="1855490" name="Rectangle 2"/>
          <p:cNvSpPr>
            <a:spLocks noGrp="1" noChangeArrowheads="1"/>
          </p:cNvSpPr>
          <p:nvPr>
            <p:ph type="title"/>
          </p:nvPr>
        </p:nvSpPr>
        <p:spPr/>
        <p:txBody>
          <a:bodyPr/>
          <a:lstStyle/>
          <a:p>
            <a:r>
              <a:rPr lang="zh-CN" altLang="en-US" b="0"/>
              <a:t>导引关键字</a:t>
            </a:r>
            <a:r>
              <a:rPr lang="en-US"/>
              <a:t> </a:t>
            </a:r>
            <a:endParaRPr lang="zh-CN" altLang="en-US"/>
          </a:p>
        </p:txBody>
      </p:sp>
      <p:sp>
        <p:nvSpPr>
          <p:cNvPr id="1855491" name="Rectangle 3"/>
          <p:cNvSpPr>
            <a:spLocks noGrp="1" noChangeArrowheads="1"/>
          </p:cNvSpPr>
          <p:nvPr>
            <p:ph type="body" idx="1"/>
          </p:nvPr>
        </p:nvSpPr>
        <p:spPr>
          <a:xfrm>
            <a:off x="684212" y="1268412"/>
            <a:ext cx="7992243" cy="4465075"/>
          </a:xfrm>
        </p:spPr>
        <p:txBody>
          <a:bodyPr/>
          <a:lstStyle/>
          <a:p>
            <a:pPr algn="just">
              <a:lnSpc>
                <a:spcPct val="90000"/>
              </a:lnSpc>
            </a:pPr>
            <a:r>
              <a:rPr lang="zh-CN" altLang="en-US" sz="2600" b="1" dirty="0" smtClean="0"/>
              <a:t>软件：文档</a:t>
            </a:r>
            <a:r>
              <a:rPr lang="zh-CN" altLang="en-US" sz="2600" b="1" dirty="0"/>
              <a:t>、数据</a:t>
            </a:r>
            <a:endParaRPr lang="en-US" altLang="zh-CN" sz="2600" b="1" dirty="0"/>
          </a:p>
          <a:p>
            <a:pPr algn="just">
              <a:lnSpc>
                <a:spcPct val="90000"/>
              </a:lnSpc>
            </a:pPr>
            <a:r>
              <a:rPr lang="zh-CN" altLang="en-US" sz="2600" b="1" dirty="0"/>
              <a:t>指令、</a:t>
            </a:r>
            <a:r>
              <a:rPr lang="zh-CN" altLang="en-US" sz="2600" b="1" dirty="0" smtClean="0"/>
              <a:t>指令系统，系统软件</a:t>
            </a:r>
            <a:r>
              <a:rPr lang="zh-CN" altLang="en-US" sz="2600" b="1" dirty="0"/>
              <a:t>、应用软件</a:t>
            </a:r>
          </a:p>
          <a:p>
            <a:pPr algn="just">
              <a:lnSpc>
                <a:spcPct val="90000"/>
              </a:lnSpc>
            </a:pPr>
            <a:r>
              <a:rPr lang="zh-CN" altLang="en-US" sz="2600" b="1" dirty="0"/>
              <a:t>操作系统功能与作用</a:t>
            </a:r>
          </a:p>
          <a:p>
            <a:pPr algn="just">
              <a:lnSpc>
                <a:spcPct val="90000"/>
              </a:lnSpc>
            </a:pPr>
            <a:r>
              <a:rPr lang="zh-CN" altLang="en-US" sz="2600" b="1" dirty="0"/>
              <a:t>机器语言、汇编语言、高级语言</a:t>
            </a:r>
          </a:p>
          <a:p>
            <a:pPr algn="just">
              <a:lnSpc>
                <a:spcPct val="90000"/>
              </a:lnSpc>
            </a:pPr>
            <a:r>
              <a:rPr lang="zh-CN" altLang="en-US" sz="2600" b="1" dirty="0" smtClean="0"/>
              <a:t>语言处理程序，汇编</a:t>
            </a:r>
            <a:r>
              <a:rPr lang="zh-CN" altLang="en-US" sz="2600" b="1" dirty="0"/>
              <a:t>、解释、编译</a:t>
            </a:r>
          </a:p>
          <a:p>
            <a:pPr algn="just">
              <a:lnSpc>
                <a:spcPct val="90000"/>
              </a:lnSpc>
            </a:pPr>
            <a:r>
              <a:rPr lang="zh-CN" altLang="en-US" sz="2600" b="1" dirty="0"/>
              <a:t>源程序、目标程序、可执行程序</a:t>
            </a:r>
          </a:p>
          <a:p>
            <a:pPr algn="just">
              <a:lnSpc>
                <a:spcPct val="90000"/>
              </a:lnSpc>
            </a:pPr>
            <a:r>
              <a:rPr lang="zh-CN" altLang="en-US" sz="2600" b="1" dirty="0"/>
              <a:t>结构化程序设计、控制结构</a:t>
            </a:r>
            <a:endParaRPr lang="en-US" altLang="zh-CN" sz="2600" b="1" dirty="0"/>
          </a:p>
          <a:p>
            <a:pPr algn="just">
              <a:lnSpc>
                <a:spcPct val="90000"/>
              </a:lnSpc>
            </a:pPr>
            <a:r>
              <a:rPr lang="zh-CN" altLang="en-US" sz="2600" b="1" dirty="0"/>
              <a:t>算法和程序</a:t>
            </a:r>
            <a:endParaRPr lang="en-US" altLang="zh-CN" sz="2600" b="1" dirty="0"/>
          </a:p>
          <a:p>
            <a:pPr algn="just">
              <a:lnSpc>
                <a:spcPct val="90000"/>
              </a:lnSpc>
            </a:pPr>
            <a:r>
              <a:rPr lang="zh-CN" altLang="en-US" sz="2600" b="1" dirty="0" smtClean="0"/>
              <a:t>面向对象程序设计、面向过程程序设计</a:t>
            </a:r>
            <a:endParaRPr lang="en-US" altLang="zh-CN" sz="2600" b="1" dirty="0" smtClean="0"/>
          </a:p>
        </p:txBody>
      </p:sp>
    </p:spTree>
    <p:extLst>
      <p:ext uri="{BB962C8B-B14F-4D97-AF65-F5344CB8AC3E}">
        <p14:creationId xmlns:p14="http://schemas.microsoft.com/office/powerpoint/2010/main" val="14887496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55491">
                                            <p:txEl>
                                              <p:pRg st="0" end="0"/>
                                            </p:txEl>
                                          </p:spTgt>
                                        </p:tgtEl>
                                        <p:attrNameLst>
                                          <p:attrName>style.visibility</p:attrName>
                                        </p:attrNameLst>
                                      </p:cBhvr>
                                      <p:to>
                                        <p:strVal val="visible"/>
                                      </p:to>
                                    </p:set>
                                    <p:animEffect transition="in" filter="blinds(horizontal)">
                                      <p:cBhvr>
                                        <p:cTn id="7" dur="500"/>
                                        <p:tgtEl>
                                          <p:spTgt spid="185549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55491">
                                            <p:txEl>
                                              <p:pRg st="1" end="1"/>
                                            </p:txEl>
                                          </p:spTgt>
                                        </p:tgtEl>
                                        <p:attrNameLst>
                                          <p:attrName>style.visibility</p:attrName>
                                        </p:attrNameLst>
                                      </p:cBhvr>
                                      <p:to>
                                        <p:strVal val="visible"/>
                                      </p:to>
                                    </p:set>
                                    <p:animEffect transition="in" filter="blinds(horizontal)">
                                      <p:cBhvr>
                                        <p:cTn id="11" dur="500"/>
                                        <p:tgtEl>
                                          <p:spTgt spid="185549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855491">
                                            <p:txEl>
                                              <p:pRg st="2" end="2"/>
                                            </p:txEl>
                                          </p:spTgt>
                                        </p:tgtEl>
                                        <p:attrNameLst>
                                          <p:attrName>style.visibility</p:attrName>
                                        </p:attrNameLst>
                                      </p:cBhvr>
                                      <p:to>
                                        <p:strVal val="visible"/>
                                      </p:to>
                                    </p:set>
                                    <p:animEffect transition="in" filter="blinds(horizontal)">
                                      <p:cBhvr>
                                        <p:cTn id="15" dur="500"/>
                                        <p:tgtEl>
                                          <p:spTgt spid="1855491">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855491">
                                            <p:txEl>
                                              <p:pRg st="3" end="3"/>
                                            </p:txEl>
                                          </p:spTgt>
                                        </p:tgtEl>
                                        <p:attrNameLst>
                                          <p:attrName>style.visibility</p:attrName>
                                        </p:attrNameLst>
                                      </p:cBhvr>
                                      <p:to>
                                        <p:strVal val="visible"/>
                                      </p:to>
                                    </p:set>
                                    <p:animEffect transition="in" filter="blinds(horizontal)">
                                      <p:cBhvr>
                                        <p:cTn id="19" dur="500"/>
                                        <p:tgtEl>
                                          <p:spTgt spid="1855491">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1855491">
                                            <p:txEl>
                                              <p:pRg st="4" end="4"/>
                                            </p:txEl>
                                          </p:spTgt>
                                        </p:tgtEl>
                                        <p:attrNameLst>
                                          <p:attrName>style.visibility</p:attrName>
                                        </p:attrNameLst>
                                      </p:cBhvr>
                                      <p:to>
                                        <p:strVal val="visible"/>
                                      </p:to>
                                    </p:set>
                                    <p:animEffect transition="in" filter="blinds(horizontal)">
                                      <p:cBhvr>
                                        <p:cTn id="23" dur="500"/>
                                        <p:tgtEl>
                                          <p:spTgt spid="1855491">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855491">
                                            <p:txEl>
                                              <p:pRg st="5" end="5"/>
                                            </p:txEl>
                                          </p:spTgt>
                                        </p:tgtEl>
                                        <p:attrNameLst>
                                          <p:attrName>style.visibility</p:attrName>
                                        </p:attrNameLst>
                                      </p:cBhvr>
                                      <p:to>
                                        <p:strVal val="visible"/>
                                      </p:to>
                                    </p:set>
                                    <p:animEffect transition="in" filter="blinds(horizontal)">
                                      <p:cBhvr>
                                        <p:cTn id="27" dur="500"/>
                                        <p:tgtEl>
                                          <p:spTgt spid="1855491">
                                            <p:txEl>
                                              <p:pRg st="5" end="5"/>
                                            </p:txEl>
                                          </p:spTgt>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1855491">
                                            <p:txEl>
                                              <p:pRg st="6" end="6"/>
                                            </p:txEl>
                                          </p:spTgt>
                                        </p:tgtEl>
                                        <p:attrNameLst>
                                          <p:attrName>style.visibility</p:attrName>
                                        </p:attrNameLst>
                                      </p:cBhvr>
                                      <p:to>
                                        <p:strVal val="visible"/>
                                      </p:to>
                                    </p:set>
                                    <p:animEffect transition="in" filter="blinds(horizontal)">
                                      <p:cBhvr>
                                        <p:cTn id="31" dur="500"/>
                                        <p:tgtEl>
                                          <p:spTgt spid="1855491">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855491">
                                            <p:txEl>
                                              <p:pRg st="7" end="7"/>
                                            </p:txEl>
                                          </p:spTgt>
                                        </p:tgtEl>
                                        <p:attrNameLst>
                                          <p:attrName>style.visibility</p:attrName>
                                        </p:attrNameLst>
                                      </p:cBhvr>
                                      <p:to>
                                        <p:strVal val="visible"/>
                                      </p:to>
                                    </p:set>
                                    <p:animEffect transition="in" filter="blinds(horizontal)">
                                      <p:cBhvr>
                                        <p:cTn id="35" dur="500"/>
                                        <p:tgtEl>
                                          <p:spTgt spid="1855491">
                                            <p:txEl>
                                              <p:pRg st="7" end="7"/>
                                            </p:txEl>
                                          </p:spTgt>
                                        </p:tgtEl>
                                      </p:cBhvr>
                                    </p:animEffect>
                                  </p:childTnLst>
                                </p:cTn>
                              </p:par>
                            </p:childTnLst>
                          </p:cTn>
                        </p:par>
                        <p:par>
                          <p:cTn id="36" fill="hold" nodeType="afterGroup">
                            <p:stCondLst>
                              <p:cond delay="4000"/>
                            </p:stCondLst>
                            <p:childTnLst>
                              <p:par>
                                <p:cTn id="37" presetID="3" presetClass="entr" presetSubtype="10" fill="hold" nodeType="afterEffect">
                                  <p:stCondLst>
                                    <p:cond delay="0"/>
                                  </p:stCondLst>
                                  <p:childTnLst>
                                    <p:set>
                                      <p:cBhvr>
                                        <p:cTn id="38" dur="1" fill="hold">
                                          <p:stCondLst>
                                            <p:cond delay="0"/>
                                          </p:stCondLst>
                                        </p:cTn>
                                        <p:tgtEl>
                                          <p:spTgt spid="1855491">
                                            <p:txEl>
                                              <p:pRg st="8" end="8"/>
                                            </p:txEl>
                                          </p:spTgt>
                                        </p:tgtEl>
                                        <p:attrNameLst>
                                          <p:attrName>style.visibility</p:attrName>
                                        </p:attrNameLst>
                                      </p:cBhvr>
                                      <p:to>
                                        <p:strVal val="visible"/>
                                      </p:to>
                                    </p:set>
                                    <p:animEffect transition="in" filter="blinds(horizontal)">
                                      <p:cBhvr>
                                        <p:cTn id="39" dur="500"/>
                                        <p:tgtEl>
                                          <p:spTgt spid="1855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7906" name="Rectangle 2"/>
          <p:cNvSpPr>
            <a:spLocks noGrp="1" noChangeArrowheads="1"/>
          </p:cNvSpPr>
          <p:nvPr>
            <p:ph type="title"/>
          </p:nvPr>
        </p:nvSpPr>
        <p:spPr>
          <a:xfrm>
            <a:off x="1692275" y="0"/>
            <a:ext cx="5975350"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87907" name="Rectangle 3"/>
          <p:cNvSpPr>
            <a:spLocks noGrp="1" noChangeArrowheads="1"/>
          </p:cNvSpPr>
          <p:nvPr>
            <p:ph type="body" sz="half" idx="1"/>
          </p:nvPr>
        </p:nvSpPr>
        <p:spPr>
          <a:xfrm>
            <a:off x="250825" y="1125538"/>
            <a:ext cx="8281988" cy="475297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90000"/>
              </a:lnSpc>
            </a:pPr>
            <a:r>
              <a:rPr lang="zh-CN" altLang="en-US" b="1" dirty="0" smtClean="0">
                <a:latin typeface="黑体" pitchFamily="2" charset="-122"/>
              </a:rPr>
              <a:t>文件及文件系统的</a:t>
            </a:r>
            <a:r>
              <a:rPr lang="zh-CN" altLang="en-US" b="1" dirty="0">
                <a:latin typeface="黑体" pitchFamily="2" charset="-122"/>
              </a:rPr>
              <a:t>定义</a:t>
            </a:r>
            <a:r>
              <a:rPr lang="zh-CN" altLang="en-US" sz="2600" b="1" dirty="0">
                <a:latin typeface="楷体_GB2312" pitchFamily="49" charset="-122"/>
                <a:ea typeface="楷体_GB2312" pitchFamily="49" charset="-122"/>
              </a:rPr>
              <a:t>  </a:t>
            </a:r>
          </a:p>
          <a:p>
            <a:pPr lvl="1">
              <a:lnSpc>
                <a:spcPct val="90000"/>
              </a:lnSpc>
            </a:pPr>
            <a:r>
              <a:rPr lang="zh-CN" altLang="en-US" sz="2000" b="1" dirty="0">
                <a:solidFill>
                  <a:srgbClr val="FF0000"/>
                </a:solidFill>
                <a:latin typeface="楷体_GB2312" pitchFamily="49" charset="-122"/>
              </a:rPr>
              <a:t>文件是</a:t>
            </a:r>
            <a:r>
              <a:rPr lang="zh-CN" altLang="en-US" sz="2000" b="1" dirty="0" smtClean="0">
                <a:solidFill>
                  <a:srgbClr val="FF0000"/>
                </a:solidFill>
                <a:latin typeface="楷体_GB2312" pitchFamily="49" charset="-122"/>
              </a:rPr>
              <a:t>指记录在存储介质上的一</a:t>
            </a:r>
            <a:r>
              <a:rPr lang="zh-CN" altLang="en-US" sz="2000" b="1" dirty="0">
                <a:solidFill>
                  <a:srgbClr val="FF0000"/>
                </a:solidFill>
                <a:latin typeface="楷体_GB2312" pitchFamily="49" charset="-122"/>
              </a:rPr>
              <a:t>组相关</a:t>
            </a:r>
            <a:r>
              <a:rPr lang="zh-CN" altLang="en-US" sz="2000" b="1" u="sng" dirty="0">
                <a:solidFill>
                  <a:srgbClr val="FF0000"/>
                </a:solidFill>
                <a:latin typeface="楷体_GB2312" pitchFamily="49" charset="-122"/>
              </a:rPr>
              <a:t>信息</a:t>
            </a:r>
            <a:r>
              <a:rPr lang="zh-CN" altLang="en-US" sz="2000" b="1" dirty="0">
                <a:solidFill>
                  <a:srgbClr val="FF0000"/>
                </a:solidFill>
                <a:latin typeface="楷体_GB2312" pitchFamily="49" charset="-122"/>
              </a:rPr>
              <a:t>的集合。</a:t>
            </a:r>
            <a:r>
              <a:rPr lang="zh-CN" altLang="en-US" sz="2000" b="1" dirty="0">
                <a:latin typeface="楷体_GB2312" pitchFamily="49" charset="-122"/>
              </a:rPr>
              <a:t>文件可以是程序模块，亦可是数据模块。</a:t>
            </a:r>
          </a:p>
          <a:p>
            <a:pPr lvl="1">
              <a:lnSpc>
                <a:spcPct val="90000"/>
              </a:lnSpc>
            </a:pPr>
            <a:r>
              <a:rPr lang="zh-CN" altLang="en-US" sz="2000" b="1" dirty="0">
                <a:latin typeface="楷体_GB2312" pitchFamily="49" charset="-122"/>
              </a:rPr>
              <a:t>将</a:t>
            </a:r>
            <a:r>
              <a:rPr lang="en-US" altLang="zh-CN" sz="2000" b="1" dirty="0">
                <a:latin typeface="楷体_GB2312" pitchFamily="49" charset="-122"/>
              </a:rPr>
              <a:t>OS</a:t>
            </a:r>
            <a:r>
              <a:rPr lang="zh-CN" altLang="en-US" sz="2000" b="1" dirty="0">
                <a:latin typeface="楷体_GB2312" pitchFamily="49" charset="-122"/>
              </a:rPr>
              <a:t>中的文件管理模块、被管理的所有程序及有关数据表格（数据结构）的集合称为文件系统。</a:t>
            </a:r>
          </a:p>
          <a:p>
            <a:pPr lvl="1">
              <a:lnSpc>
                <a:spcPct val="90000"/>
              </a:lnSpc>
            </a:pPr>
            <a:r>
              <a:rPr lang="zh-CN" altLang="en-US" sz="2000" b="1" dirty="0">
                <a:latin typeface="楷体_GB2312" pitchFamily="49" charset="-122"/>
              </a:rPr>
              <a:t>文件的符号名是文件的标识。每个文件都可以作为一个独立的单位进行操作。</a:t>
            </a:r>
            <a:r>
              <a:rPr lang="zh-CN" altLang="en-US" sz="2200" b="1" dirty="0">
                <a:latin typeface="楷体_GB2312" pitchFamily="49" charset="-122"/>
              </a:rPr>
              <a:t> </a:t>
            </a:r>
          </a:p>
          <a:p>
            <a:pPr>
              <a:lnSpc>
                <a:spcPct val="90000"/>
              </a:lnSpc>
            </a:pPr>
            <a:r>
              <a:rPr lang="zh-CN" altLang="en-US" b="1" dirty="0">
                <a:latin typeface="黑体" pitchFamily="2" charset="-122"/>
              </a:rPr>
              <a:t>文件系统的功能</a:t>
            </a:r>
          </a:p>
          <a:p>
            <a:pPr lvl="1">
              <a:lnSpc>
                <a:spcPct val="90000"/>
              </a:lnSpc>
            </a:pPr>
            <a:r>
              <a:rPr lang="zh-CN" altLang="en-US" sz="2000" b="1" dirty="0">
                <a:latin typeface="楷体_GB2312" pitchFamily="49" charset="-122"/>
              </a:rPr>
              <a:t>  建立、修改和删除文件</a:t>
            </a:r>
          </a:p>
          <a:p>
            <a:pPr lvl="1">
              <a:lnSpc>
                <a:spcPct val="90000"/>
              </a:lnSpc>
            </a:pPr>
            <a:r>
              <a:rPr lang="zh-CN" altLang="en-US" sz="2000" b="1" dirty="0">
                <a:latin typeface="楷体_GB2312" pitchFamily="49" charset="-122"/>
              </a:rPr>
              <a:t>  对文件进行访问</a:t>
            </a:r>
          </a:p>
          <a:p>
            <a:pPr lvl="1">
              <a:lnSpc>
                <a:spcPct val="90000"/>
              </a:lnSpc>
            </a:pPr>
            <a:r>
              <a:rPr lang="zh-CN" altLang="en-US" sz="2000" b="1" dirty="0">
                <a:latin typeface="楷体_GB2312" pitchFamily="49" charset="-122"/>
              </a:rPr>
              <a:t>  决定文件的存放位置、形式和存取权限</a:t>
            </a:r>
          </a:p>
          <a:p>
            <a:pPr lvl="1">
              <a:lnSpc>
                <a:spcPct val="90000"/>
              </a:lnSpc>
            </a:pPr>
            <a:r>
              <a:rPr lang="zh-CN" altLang="en-US" sz="2000" b="1" dirty="0">
                <a:latin typeface="楷体_GB2312" pitchFamily="49" charset="-122"/>
              </a:rPr>
              <a:t>  管理文件之间的联系</a:t>
            </a:r>
          </a:p>
          <a:p>
            <a:pPr lvl="1">
              <a:lnSpc>
                <a:spcPct val="90000"/>
              </a:lnSpc>
            </a:pPr>
            <a:r>
              <a:rPr lang="zh-CN" altLang="en-US" sz="2000" b="1" dirty="0">
                <a:latin typeface="楷体_GB2312" pitchFamily="49" charset="-122"/>
              </a:rPr>
              <a:t>  对文件的共享、保密和保护</a:t>
            </a:r>
            <a:endParaRPr lang="zh-CN" altLang="en-US" sz="2000" b="1" dirty="0">
              <a:effectLst>
                <a:outerShdw blurRad="38100" dist="38100" dir="2700000" algn="tl">
                  <a:srgbClr val="C0C0C0"/>
                </a:outerShdw>
              </a:effectLst>
              <a:latin typeface="楷体_GB2312" pitchFamily="49" charset="-122"/>
            </a:endParaRPr>
          </a:p>
        </p:txBody>
      </p:sp>
    </p:spTree>
    <p:extLst>
      <p:ext uri="{BB962C8B-B14F-4D97-AF65-F5344CB8AC3E}">
        <p14:creationId xmlns:p14="http://schemas.microsoft.com/office/powerpoint/2010/main" val="16090286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87907">
                                            <p:txEl>
                                              <p:pRg st="0" end="0"/>
                                            </p:txEl>
                                          </p:spTgt>
                                        </p:tgtEl>
                                        <p:attrNameLst>
                                          <p:attrName>style.visibility</p:attrName>
                                        </p:attrNameLst>
                                      </p:cBhvr>
                                      <p:to>
                                        <p:strVal val="visible"/>
                                      </p:to>
                                    </p:set>
                                    <p:animEffect transition="in" filter="strips(upRight)">
                                      <p:cBhvr>
                                        <p:cTn id="7" dur="500"/>
                                        <p:tgtEl>
                                          <p:spTgt spid="1787907">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87907">
                                            <p:txEl>
                                              <p:pRg st="1" end="1"/>
                                            </p:txEl>
                                          </p:spTgt>
                                        </p:tgtEl>
                                        <p:attrNameLst>
                                          <p:attrName>style.visibility</p:attrName>
                                        </p:attrNameLst>
                                      </p:cBhvr>
                                      <p:to>
                                        <p:strVal val="visible"/>
                                      </p:to>
                                    </p:set>
                                    <p:animEffect transition="in" filter="strips(upRight)">
                                      <p:cBhvr>
                                        <p:cTn id="11" dur="500"/>
                                        <p:tgtEl>
                                          <p:spTgt spid="1787907">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87907">
                                            <p:txEl>
                                              <p:pRg st="2" end="2"/>
                                            </p:txEl>
                                          </p:spTgt>
                                        </p:tgtEl>
                                        <p:attrNameLst>
                                          <p:attrName>style.visibility</p:attrName>
                                        </p:attrNameLst>
                                      </p:cBhvr>
                                      <p:to>
                                        <p:strVal val="visible"/>
                                      </p:to>
                                    </p:set>
                                    <p:animEffect transition="in" filter="strips(upRight)">
                                      <p:cBhvr>
                                        <p:cTn id="15" dur="500"/>
                                        <p:tgtEl>
                                          <p:spTgt spid="1787907">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87907">
                                            <p:txEl>
                                              <p:pRg st="3" end="3"/>
                                            </p:txEl>
                                          </p:spTgt>
                                        </p:tgtEl>
                                        <p:attrNameLst>
                                          <p:attrName>style.visibility</p:attrName>
                                        </p:attrNameLst>
                                      </p:cBhvr>
                                      <p:to>
                                        <p:strVal val="visible"/>
                                      </p:to>
                                    </p:set>
                                    <p:animEffect transition="in" filter="strips(upRight)">
                                      <p:cBhvr>
                                        <p:cTn id="19" dur="500"/>
                                        <p:tgtEl>
                                          <p:spTgt spid="1787907">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87907">
                                            <p:txEl>
                                              <p:pRg st="4" end="4"/>
                                            </p:txEl>
                                          </p:spTgt>
                                        </p:tgtEl>
                                        <p:attrNameLst>
                                          <p:attrName>style.visibility</p:attrName>
                                        </p:attrNameLst>
                                      </p:cBhvr>
                                      <p:to>
                                        <p:strVal val="visible"/>
                                      </p:to>
                                    </p:set>
                                    <p:animEffect transition="in" filter="strips(upRight)">
                                      <p:cBhvr>
                                        <p:cTn id="23" dur="500"/>
                                        <p:tgtEl>
                                          <p:spTgt spid="1787907">
                                            <p:txEl>
                                              <p:pRg st="4" end="4"/>
                                            </p:txEl>
                                          </p:spTgt>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1787907">
                                            <p:txEl>
                                              <p:pRg st="5" end="5"/>
                                            </p:txEl>
                                          </p:spTgt>
                                        </p:tgtEl>
                                        <p:attrNameLst>
                                          <p:attrName>style.visibility</p:attrName>
                                        </p:attrNameLst>
                                      </p:cBhvr>
                                      <p:to>
                                        <p:strVal val="visible"/>
                                      </p:to>
                                    </p:set>
                                    <p:animEffect transition="in" filter="strips(upRight)">
                                      <p:cBhvr>
                                        <p:cTn id="27" dur="500"/>
                                        <p:tgtEl>
                                          <p:spTgt spid="1787907">
                                            <p:txEl>
                                              <p:pRg st="5" end="5"/>
                                            </p:txEl>
                                          </p:spTgt>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1787907">
                                            <p:txEl>
                                              <p:pRg st="6" end="6"/>
                                            </p:txEl>
                                          </p:spTgt>
                                        </p:tgtEl>
                                        <p:attrNameLst>
                                          <p:attrName>style.visibility</p:attrName>
                                        </p:attrNameLst>
                                      </p:cBhvr>
                                      <p:to>
                                        <p:strVal val="visible"/>
                                      </p:to>
                                    </p:set>
                                    <p:animEffect transition="in" filter="strips(upRight)">
                                      <p:cBhvr>
                                        <p:cTn id="31" dur="500"/>
                                        <p:tgtEl>
                                          <p:spTgt spid="1787907">
                                            <p:txEl>
                                              <p:pRg st="6" end="6"/>
                                            </p:txEl>
                                          </p:spTgt>
                                        </p:tgtEl>
                                      </p:cBhvr>
                                    </p:animEffect>
                                  </p:childTnLst>
                                </p:cTn>
                              </p:par>
                            </p:childTnLst>
                          </p:cTn>
                        </p:par>
                        <p:par>
                          <p:cTn id="32" fill="hold" nodeType="afterGroup">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1787907">
                                            <p:txEl>
                                              <p:pRg st="7" end="7"/>
                                            </p:txEl>
                                          </p:spTgt>
                                        </p:tgtEl>
                                        <p:attrNameLst>
                                          <p:attrName>style.visibility</p:attrName>
                                        </p:attrNameLst>
                                      </p:cBhvr>
                                      <p:to>
                                        <p:strVal val="visible"/>
                                      </p:to>
                                    </p:set>
                                    <p:animEffect transition="in" filter="strips(upRight)">
                                      <p:cBhvr>
                                        <p:cTn id="35" dur="500"/>
                                        <p:tgtEl>
                                          <p:spTgt spid="1787907">
                                            <p:txEl>
                                              <p:pRg st="7" end="7"/>
                                            </p:txEl>
                                          </p:spTgt>
                                        </p:tgtEl>
                                      </p:cBhvr>
                                    </p:animEffect>
                                  </p:childTnLst>
                                </p:cTn>
                              </p:par>
                            </p:childTnLst>
                          </p:cTn>
                        </p:par>
                        <p:par>
                          <p:cTn id="36" fill="hold" nodeType="afterGroup">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1787907">
                                            <p:txEl>
                                              <p:pRg st="8" end="8"/>
                                            </p:txEl>
                                          </p:spTgt>
                                        </p:tgtEl>
                                        <p:attrNameLst>
                                          <p:attrName>style.visibility</p:attrName>
                                        </p:attrNameLst>
                                      </p:cBhvr>
                                      <p:to>
                                        <p:strVal val="visible"/>
                                      </p:to>
                                    </p:set>
                                    <p:animEffect transition="in" filter="strips(upRight)">
                                      <p:cBhvr>
                                        <p:cTn id="39" dur="500"/>
                                        <p:tgtEl>
                                          <p:spTgt spid="1787907">
                                            <p:txEl>
                                              <p:pRg st="8" end="8"/>
                                            </p:txEl>
                                          </p:spTgt>
                                        </p:tgtEl>
                                      </p:cBhvr>
                                    </p:animEffect>
                                  </p:childTnLst>
                                </p:cTn>
                              </p:par>
                            </p:childTnLst>
                          </p:cTn>
                        </p:par>
                        <p:par>
                          <p:cTn id="40" fill="hold" nodeType="afterGroup">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1787907">
                                            <p:txEl>
                                              <p:pRg st="9" end="9"/>
                                            </p:txEl>
                                          </p:spTgt>
                                        </p:tgtEl>
                                        <p:attrNameLst>
                                          <p:attrName>style.visibility</p:attrName>
                                        </p:attrNameLst>
                                      </p:cBhvr>
                                      <p:to>
                                        <p:strVal val="visible"/>
                                      </p:to>
                                    </p:set>
                                    <p:animEffect transition="in" filter="strips(upRight)">
                                      <p:cBhvr>
                                        <p:cTn id="43" dur="500"/>
                                        <p:tgtEl>
                                          <p:spTgt spid="17879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8930" name="Rectangle 2"/>
          <p:cNvSpPr>
            <a:spLocks noGrp="1" noChangeArrowheads="1"/>
          </p:cNvSpPr>
          <p:nvPr>
            <p:ph type="title"/>
          </p:nvPr>
        </p:nvSpPr>
        <p:spPr>
          <a:xfrm>
            <a:off x="1547813" y="0"/>
            <a:ext cx="5976937" cy="836613"/>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88931" name="Rectangle 3"/>
          <p:cNvSpPr>
            <a:spLocks noGrp="1" noChangeArrowheads="1"/>
          </p:cNvSpPr>
          <p:nvPr>
            <p:ph type="body" sz="half" idx="1"/>
          </p:nvPr>
        </p:nvSpPr>
        <p:spPr>
          <a:xfrm>
            <a:off x="0" y="1219200"/>
            <a:ext cx="9142413" cy="4441825"/>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30000"/>
              </a:lnSpc>
              <a:buFont typeface="Marlett" pitchFamily="2" charset="2"/>
              <a:buChar char="n"/>
            </a:pPr>
            <a:r>
              <a:rPr lang="en-US" altLang="zh-CN" sz="2600" b="1" dirty="0" smtClean="0">
                <a:latin typeface="宋体" charset="-122"/>
              </a:rPr>
              <a:t>Windows </a:t>
            </a:r>
            <a:r>
              <a:rPr lang="zh-CN" altLang="en-US" sz="2600" b="1" dirty="0" smtClean="0">
                <a:latin typeface="宋体" charset="-122"/>
              </a:rPr>
              <a:t>文件系统：</a:t>
            </a:r>
          </a:p>
          <a:p>
            <a:pPr lvl="1"/>
            <a:r>
              <a:rPr lang="en-US" altLang="zh-CN" sz="2200" b="1" dirty="0" smtClean="0">
                <a:latin typeface="宋体" charset="-122"/>
              </a:rPr>
              <a:t>NTFS</a:t>
            </a:r>
            <a:r>
              <a:rPr lang="zh-CN" altLang="en-US" sz="2200" b="1" dirty="0">
                <a:latin typeface="宋体" charset="-122"/>
              </a:rPr>
              <a:t>（</a:t>
            </a:r>
            <a:r>
              <a:rPr lang="en-US" altLang="zh-CN" sz="2200" b="1" dirty="0">
                <a:latin typeface="宋体" charset="-122"/>
              </a:rPr>
              <a:t>New Technology File System</a:t>
            </a:r>
            <a:r>
              <a:rPr lang="zh-CN" altLang="en-US" sz="2200" b="1" dirty="0">
                <a:latin typeface="宋体" charset="-122"/>
              </a:rPr>
              <a:t>）</a:t>
            </a:r>
          </a:p>
          <a:p>
            <a:pPr lvl="1"/>
            <a:r>
              <a:rPr lang="en-US" altLang="zh-CN" sz="2200" b="1" dirty="0">
                <a:latin typeface="宋体" charset="-122"/>
              </a:rPr>
              <a:t>FAT</a:t>
            </a:r>
            <a:r>
              <a:rPr lang="zh-CN" altLang="en-US" sz="2200" b="1" dirty="0">
                <a:latin typeface="宋体" charset="-122"/>
              </a:rPr>
              <a:t>（</a:t>
            </a:r>
            <a:r>
              <a:rPr lang="en-US" altLang="zh-CN" sz="2200" b="1" dirty="0">
                <a:latin typeface="宋体" charset="-122"/>
              </a:rPr>
              <a:t>file Allocation Table</a:t>
            </a:r>
            <a:r>
              <a:rPr lang="zh-CN" altLang="en-US" sz="2200" b="1" dirty="0">
                <a:latin typeface="宋体" charset="-122"/>
              </a:rPr>
              <a:t>）</a:t>
            </a:r>
          </a:p>
          <a:p>
            <a:pPr lvl="1"/>
            <a:r>
              <a:rPr lang="en-US" altLang="zh-CN" sz="2200" b="1" dirty="0">
                <a:latin typeface="宋体" charset="-122"/>
              </a:rPr>
              <a:t>FAT32</a:t>
            </a:r>
            <a:r>
              <a:rPr lang="zh-CN" altLang="en-US" sz="2200" b="1" dirty="0">
                <a:latin typeface="宋体" charset="-122"/>
              </a:rPr>
              <a:t>（</a:t>
            </a:r>
            <a:r>
              <a:rPr lang="en-US" altLang="zh-CN" sz="2200" b="1" dirty="0">
                <a:latin typeface="宋体" charset="-122"/>
              </a:rPr>
              <a:t>FAT</a:t>
            </a:r>
            <a:r>
              <a:rPr lang="zh-CN" altLang="en-US" sz="2200" b="1" dirty="0">
                <a:latin typeface="宋体" charset="-122"/>
              </a:rPr>
              <a:t>的派生文件系统）</a:t>
            </a:r>
          </a:p>
          <a:p>
            <a:pPr>
              <a:buFont typeface="Wingdings" pitchFamily="2" charset="2"/>
              <a:buNone/>
            </a:pPr>
            <a:r>
              <a:rPr lang="zh-CN" altLang="en-US" sz="2600" b="1" dirty="0">
                <a:latin typeface="宋体" charset="-122"/>
              </a:rPr>
              <a:t>    在安装</a:t>
            </a:r>
            <a:r>
              <a:rPr lang="en-US" altLang="zh-CN" sz="2600" b="1" dirty="0">
                <a:latin typeface="宋体" charset="-122"/>
              </a:rPr>
              <a:t>Windows</a:t>
            </a:r>
            <a:r>
              <a:rPr lang="zh-CN" altLang="en-US" sz="2600" b="1" dirty="0">
                <a:latin typeface="宋体" charset="-122"/>
              </a:rPr>
              <a:t>系统或格式化磁盘时需指定文件系统。推荐的文件系统是</a:t>
            </a:r>
            <a:r>
              <a:rPr lang="en-US" altLang="zh-CN" sz="2600" b="1" dirty="0">
                <a:latin typeface="宋体" charset="-122"/>
              </a:rPr>
              <a:t>NTFS</a:t>
            </a:r>
            <a:r>
              <a:rPr lang="zh-CN" altLang="en-US" sz="2600" b="1" dirty="0">
                <a:latin typeface="宋体" charset="-122"/>
              </a:rPr>
              <a:t>（可靠高效）；但要与其他操作系统兼容，选择</a:t>
            </a:r>
            <a:r>
              <a:rPr lang="en-US" altLang="zh-CN" sz="2600" b="1" dirty="0">
                <a:latin typeface="宋体" charset="-122"/>
              </a:rPr>
              <a:t>FAT</a:t>
            </a:r>
            <a:r>
              <a:rPr lang="zh-CN" altLang="en-US" sz="2600" b="1" dirty="0">
                <a:latin typeface="宋体" charset="-122"/>
              </a:rPr>
              <a:t>或</a:t>
            </a:r>
            <a:r>
              <a:rPr lang="en-US" altLang="zh-CN" sz="2600" b="1" dirty="0">
                <a:latin typeface="宋体" charset="-122"/>
              </a:rPr>
              <a:t>FAT32</a:t>
            </a:r>
            <a:r>
              <a:rPr lang="zh-CN" altLang="en-US" sz="2600" b="1" dirty="0">
                <a:latin typeface="宋体" charset="-122"/>
              </a:rPr>
              <a:t>。</a:t>
            </a:r>
          </a:p>
        </p:txBody>
      </p:sp>
    </p:spTree>
    <p:extLst>
      <p:ext uri="{BB962C8B-B14F-4D97-AF65-F5344CB8AC3E}">
        <p14:creationId xmlns:p14="http://schemas.microsoft.com/office/powerpoint/2010/main" val="17823399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88931">
                                            <p:txEl>
                                              <p:pRg st="0" end="0"/>
                                            </p:txEl>
                                          </p:spTgt>
                                        </p:tgtEl>
                                        <p:attrNameLst>
                                          <p:attrName>style.visibility</p:attrName>
                                        </p:attrNameLst>
                                      </p:cBhvr>
                                      <p:to>
                                        <p:strVal val="visible"/>
                                      </p:to>
                                    </p:set>
                                    <p:animEffect transition="in" filter="strips(upRight)">
                                      <p:cBhvr>
                                        <p:cTn id="7" dur="500"/>
                                        <p:tgtEl>
                                          <p:spTgt spid="1788931">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88931">
                                            <p:txEl>
                                              <p:pRg st="1" end="1"/>
                                            </p:txEl>
                                          </p:spTgt>
                                        </p:tgtEl>
                                        <p:attrNameLst>
                                          <p:attrName>style.visibility</p:attrName>
                                        </p:attrNameLst>
                                      </p:cBhvr>
                                      <p:to>
                                        <p:strVal val="visible"/>
                                      </p:to>
                                    </p:set>
                                    <p:animEffect transition="in" filter="strips(upRight)">
                                      <p:cBhvr>
                                        <p:cTn id="11" dur="500"/>
                                        <p:tgtEl>
                                          <p:spTgt spid="1788931">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88931">
                                            <p:txEl>
                                              <p:pRg st="2" end="2"/>
                                            </p:txEl>
                                          </p:spTgt>
                                        </p:tgtEl>
                                        <p:attrNameLst>
                                          <p:attrName>style.visibility</p:attrName>
                                        </p:attrNameLst>
                                      </p:cBhvr>
                                      <p:to>
                                        <p:strVal val="visible"/>
                                      </p:to>
                                    </p:set>
                                    <p:animEffect transition="in" filter="strips(upRight)">
                                      <p:cBhvr>
                                        <p:cTn id="15" dur="500"/>
                                        <p:tgtEl>
                                          <p:spTgt spid="1788931">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88931">
                                            <p:txEl>
                                              <p:pRg st="3" end="3"/>
                                            </p:txEl>
                                          </p:spTgt>
                                        </p:tgtEl>
                                        <p:attrNameLst>
                                          <p:attrName>style.visibility</p:attrName>
                                        </p:attrNameLst>
                                      </p:cBhvr>
                                      <p:to>
                                        <p:strVal val="visible"/>
                                      </p:to>
                                    </p:set>
                                    <p:animEffect transition="in" filter="strips(upRight)">
                                      <p:cBhvr>
                                        <p:cTn id="19" dur="500"/>
                                        <p:tgtEl>
                                          <p:spTgt spid="1788931">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88931">
                                            <p:txEl>
                                              <p:pRg st="4" end="4"/>
                                            </p:txEl>
                                          </p:spTgt>
                                        </p:tgtEl>
                                        <p:attrNameLst>
                                          <p:attrName>style.visibility</p:attrName>
                                        </p:attrNameLst>
                                      </p:cBhvr>
                                      <p:to>
                                        <p:strVal val="visible"/>
                                      </p:to>
                                    </p:set>
                                    <p:animEffect transition="in" filter="strips(upRight)">
                                      <p:cBhvr>
                                        <p:cTn id="23" dur="500"/>
                                        <p:tgtEl>
                                          <p:spTgt spid="1788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89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1331913" y="0"/>
            <a:ext cx="6226175" cy="9810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操作系统的功能</a:t>
            </a:r>
            <a:r>
              <a:rPr lang="en-US" altLang="zh-CN" sz="2800" b="0">
                <a:latin typeface="华文琥珀" pitchFamily="2" charset="-122"/>
              </a:rPr>
              <a:t>---</a:t>
            </a:r>
            <a:r>
              <a:rPr lang="zh-CN" altLang="en-US" sz="2800" b="0">
                <a:latin typeface="华文琥珀" pitchFamily="2" charset="-122"/>
              </a:rPr>
              <a:t>文件系统概述</a:t>
            </a:r>
          </a:p>
        </p:txBody>
      </p:sp>
      <p:sp>
        <p:nvSpPr>
          <p:cNvPr id="1789955" name="Rectangle 3"/>
          <p:cNvSpPr>
            <a:spLocks noGrp="1" noChangeArrowheads="1"/>
          </p:cNvSpPr>
          <p:nvPr>
            <p:ph type="body" sz="half" idx="1"/>
          </p:nvPr>
        </p:nvSpPr>
        <p:spPr>
          <a:xfrm>
            <a:off x="250825" y="1052513"/>
            <a:ext cx="8604250" cy="4535487"/>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45000"/>
              </a:lnSpc>
            </a:pPr>
            <a:r>
              <a:rPr lang="zh-CN" altLang="en-US" sz="2400" b="1">
                <a:latin typeface="黑体" pitchFamily="2" charset="-122"/>
              </a:rPr>
              <a:t>文件目录管理</a:t>
            </a:r>
          </a:p>
          <a:p>
            <a:pPr lvl="1">
              <a:lnSpc>
                <a:spcPct val="135000"/>
              </a:lnSpc>
              <a:buSzTx/>
            </a:pPr>
            <a:r>
              <a:rPr lang="zh-CN" altLang="en-US" sz="1800" b="1">
                <a:latin typeface="楷体_GB2312" pitchFamily="49" charset="-122"/>
              </a:rPr>
              <a:t>文件控制块（</a:t>
            </a:r>
            <a:r>
              <a:rPr lang="en-US" altLang="zh-CN" sz="1800" b="1">
                <a:latin typeface="楷体_GB2312" pitchFamily="49" charset="-122"/>
              </a:rPr>
              <a:t>FCB--FILE CONTROL BLOCK</a:t>
            </a:r>
            <a:r>
              <a:rPr lang="zh-CN" altLang="en-US" sz="1800" b="1">
                <a:latin typeface="楷体_GB2312" pitchFamily="49" charset="-122"/>
              </a:rPr>
              <a:t>）是指保存一个文件的文件名、物理位置、长度、控制信息、说明信息和历史信息等内容的数据块。  </a:t>
            </a:r>
          </a:p>
          <a:p>
            <a:pPr lvl="1">
              <a:lnSpc>
                <a:spcPct val="135000"/>
              </a:lnSpc>
              <a:buSzTx/>
            </a:pPr>
            <a:r>
              <a:rPr lang="zh-CN" altLang="en-US" sz="1800" b="1">
                <a:latin typeface="楷体_GB2312" pitchFamily="49" charset="-122"/>
              </a:rPr>
              <a:t>每个文件都有一个</a:t>
            </a:r>
            <a:r>
              <a:rPr lang="en-US" altLang="zh-CN" sz="1800" b="1">
                <a:latin typeface="楷体_GB2312" pitchFamily="49" charset="-122"/>
              </a:rPr>
              <a:t>FCB</a:t>
            </a:r>
            <a:r>
              <a:rPr lang="zh-CN" altLang="en-US" sz="1800" b="1">
                <a:latin typeface="楷体_GB2312" pitchFamily="49" charset="-122"/>
              </a:rPr>
              <a:t>，文件与</a:t>
            </a:r>
            <a:r>
              <a:rPr lang="en-US" altLang="zh-CN" sz="1800" b="1">
                <a:latin typeface="楷体_GB2312" pitchFamily="49" charset="-122"/>
              </a:rPr>
              <a:t>FCB</a:t>
            </a:r>
            <a:r>
              <a:rPr lang="zh-CN" altLang="en-US" sz="1800" b="1">
                <a:latin typeface="楷体_GB2312" pitchFamily="49" charset="-122"/>
              </a:rPr>
              <a:t>是一一对应的关系。</a:t>
            </a:r>
          </a:p>
          <a:p>
            <a:pPr lvl="1">
              <a:lnSpc>
                <a:spcPct val="135000"/>
              </a:lnSpc>
              <a:buSzTx/>
            </a:pPr>
            <a:r>
              <a:rPr lang="zh-CN" altLang="en-US" sz="1800" b="1">
                <a:latin typeface="楷体_GB2312" pitchFamily="49" charset="-122"/>
              </a:rPr>
              <a:t>文件目录是指所有</a:t>
            </a:r>
            <a:r>
              <a:rPr lang="en-US" altLang="zh-CN" sz="1800" b="1">
                <a:latin typeface="楷体_GB2312" pitchFamily="49" charset="-122"/>
              </a:rPr>
              <a:t>FCB</a:t>
            </a:r>
            <a:r>
              <a:rPr lang="zh-CN" altLang="en-US" sz="1800" b="1">
                <a:latin typeface="楷体_GB2312" pitchFamily="49" charset="-122"/>
              </a:rPr>
              <a:t>的有序集合。</a:t>
            </a:r>
          </a:p>
          <a:p>
            <a:pPr lvl="1">
              <a:lnSpc>
                <a:spcPct val="135000"/>
              </a:lnSpc>
              <a:buSzTx/>
            </a:pPr>
            <a:r>
              <a:rPr lang="zh-CN" altLang="en-US" sz="1800" b="1">
                <a:latin typeface="楷体_GB2312" pitchFamily="49" charset="-122"/>
              </a:rPr>
              <a:t>文件目录的组织形式：</a:t>
            </a:r>
          </a:p>
          <a:p>
            <a:pPr lvl="2">
              <a:lnSpc>
                <a:spcPct val="135000"/>
              </a:lnSpc>
              <a:buSzTx/>
            </a:pPr>
            <a:r>
              <a:rPr lang="zh-CN" altLang="en-US" sz="1800" b="1">
                <a:latin typeface="楷体_GB2312" pitchFamily="49" charset="-122"/>
              </a:rPr>
              <a:t>一级目录结构</a:t>
            </a:r>
          </a:p>
          <a:p>
            <a:pPr lvl="2">
              <a:lnSpc>
                <a:spcPct val="135000"/>
              </a:lnSpc>
              <a:buSzTx/>
            </a:pPr>
            <a:r>
              <a:rPr lang="zh-CN" altLang="en-US" sz="1800" b="1">
                <a:latin typeface="楷体_GB2312" pitchFamily="49" charset="-122"/>
              </a:rPr>
              <a:t>二级目录结构</a:t>
            </a:r>
          </a:p>
          <a:p>
            <a:pPr lvl="2">
              <a:lnSpc>
                <a:spcPct val="135000"/>
              </a:lnSpc>
              <a:buSzTx/>
            </a:pPr>
            <a:r>
              <a:rPr lang="zh-CN" altLang="en-US" sz="1800" b="1">
                <a:latin typeface="楷体_GB2312" pitchFamily="49" charset="-122"/>
              </a:rPr>
              <a:t>多级目录结构。</a:t>
            </a:r>
          </a:p>
        </p:txBody>
      </p:sp>
    </p:spTree>
    <p:extLst>
      <p:ext uri="{BB962C8B-B14F-4D97-AF65-F5344CB8AC3E}">
        <p14:creationId xmlns:p14="http://schemas.microsoft.com/office/powerpoint/2010/main" val="3240228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789955">
                                            <p:txEl>
                                              <p:pRg st="0" end="0"/>
                                            </p:txEl>
                                          </p:spTgt>
                                        </p:tgtEl>
                                        <p:attrNameLst>
                                          <p:attrName>style.visibility</p:attrName>
                                        </p:attrNameLst>
                                      </p:cBhvr>
                                      <p:to>
                                        <p:strVal val="visible"/>
                                      </p:to>
                                    </p:set>
                                    <p:anim calcmode="lin" valueType="num">
                                      <p:cBhvr>
                                        <p:cTn id="7" dur="500" fill="hold"/>
                                        <p:tgtEl>
                                          <p:spTgt spid="178995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78995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78995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78995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1789955">
                                            <p:txEl>
                                              <p:pRg st="1" end="1"/>
                                            </p:txEl>
                                          </p:spTgt>
                                        </p:tgtEl>
                                        <p:attrNameLst>
                                          <p:attrName>style.visibility</p:attrName>
                                        </p:attrNameLst>
                                      </p:cBhvr>
                                      <p:to>
                                        <p:strVal val="visible"/>
                                      </p:to>
                                    </p:set>
                                    <p:anim calcmode="lin" valueType="num">
                                      <p:cBhvr>
                                        <p:cTn id="14" dur="500" fill="hold"/>
                                        <p:tgtEl>
                                          <p:spTgt spid="1789955">
                                            <p:txEl>
                                              <p:pRg st="1" end="1"/>
                                            </p:txEl>
                                          </p:spTgt>
                                        </p:tgtEl>
                                        <p:attrNameLst>
                                          <p:attrName>ppt_w</p:attrName>
                                        </p:attrNameLst>
                                      </p:cBhvr>
                                      <p:tavLst>
                                        <p:tav tm="0">
                                          <p:val>
                                            <p:strVal val="(6*min(max(#ppt_w*#ppt_h,.3),1)-7.4)/-.7*#ppt_w"/>
                                          </p:val>
                                        </p:tav>
                                        <p:tav tm="100000">
                                          <p:val>
                                            <p:strVal val="#ppt_w"/>
                                          </p:val>
                                        </p:tav>
                                      </p:tavLst>
                                    </p:anim>
                                    <p:anim calcmode="lin" valueType="num">
                                      <p:cBhvr>
                                        <p:cTn id="15" dur="500" fill="hold"/>
                                        <p:tgtEl>
                                          <p:spTgt spid="1789955">
                                            <p:txEl>
                                              <p:pRg st="1" end="1"/>
                                            </p:txEl>
                                          </p:spTgt>
                                        </p:tgtEl>
                                        <p:attrNameLst>
                                          <p:attrName>ppt_h</p:attrName>
                                        </p:attrNameLst>
                                      </p:cBhvr>
                                      <p:tavLst>
                                        <p:tav tm="0">
                                          <p:val>
                                            <p:strVal val="(6*min(max(#ppt_w*#ppt_h,.3),1)-7.4)/-.7*#ppt_h"/>
                                          </p:val>
                                        </p:tav>
                                        <p:tav tm="100000">
                                          <p:val>
                                            <p:strVal val="#ppt_h"/>
                                          </p:val>
                                        </p:tav>
                                      </p:tavLst>
                                    </p:anim>
                                    <p:anim calcmode="lin" valueType="num">
                                      <p:cBhvr>
                                        <p:cTn id="16" dur="500" fill="hold"/>
                                        <p:tgtEl>
                                          <p:spTgt spid="1789955">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178995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1789955">
                                            <p:txEl>
                                              <p:pRg st="2" end="2"/>
                                            </p:txEl>
                                          </p:spTgt>
                                        </p:tgtEl>
                                        <p:attrNameLst>
                                          <p:attrName>style.visibility</p:attrName>
                                        </p:attrNameLst>
                                      </p:cBhvr>
                                      <p:to>
                                        <p:strVal val="visible"/>
                                      </p:to>
                                    </p:set>
                                    <p:anim calcmode="lin" valueType="num">
                                      <p:cBhvr>
                                        <p:cTn id="21" dur="500" fill="hold"/>
                                        <p:tgtEl>
                                          <p:spTgt spid="1789955">
                                            <p:txEl>
                                              <p:pRg st="2" end="2"/>
                                            </p:txEl>
                                          </p:spTgt>
                                        </p:tgtEl>
                                        <p:attrNameLst>
                                          <p:attrName>ppt_w</p:attrName>
                                        </p:attrNameLst>
                                      </p:cBhvr>
                                      <p:tavLst>
                                        <p:tav tm="0">
                                          <p:val>
                                            <p:strVal val="(6*min(max(#ppt_w*#ppt_h,.3),1)-7.4)/-.7*#ppt_w"/>
                                          </p:val>
                                        </p:tav>
                                        <p:tav tm="100000">
                                          <p:val>
                                            <p:strVal val="#ppt_w"/>
                                          </p:val>
                                        </p:tav>
                                      </p:tavLst>
                                    </p:anim>
                                    <p:anim calcmode="lin" valueType="num">
                                      <p:cBhvr>
                                        <p:cTn id="22" dur="500" fill="hold"/>
                                        <p:tgtEl>
                                          <p:spTgt spid="1789955">
                                            <p:txEl>
                                              <p:pRg st="2" end="2"/>
                                            </p:txEl>
                                          </p:spTgt>
                                        </p:tgtEl>
                                        <p:attrNameLst>
                                          <p:attrName>ppt_h</p:attrName>
                                        </p:attrNameLst>
                                      </p:cBhvr>
                                      <p:tavLst>
                                        <p:tav tm="0">
                                          <p:val>
                                            <p:strVal val="(6*min(max(#ppt_w*#ppt_h,.3),1)-7.4)/-.7*#ppt_h"/>
                                          </p:val>
                                        </p:tav>
                                        <p:tav tm="100000">
                                          <p:val>
                                            <p:strVal val="#ppt_h"/>
                                          </p:val>
                                        </p:tav>
                                      </p:tavLst>
                                    </p:anim>
                                    <p:anim calcmode="lin" valueType="num">
                                      <p:cBhvr>
                                        <p:cTn id="23" dur="500" fill="hold"/>
                                        <p:tgtEl>
                                          <p:spTgt spid="1789955">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178995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1789955">
                                            <p:txEl>
                                              <p:pRg st="3" end="3"/>
                                            </p:txEl>
                                          </p:spTgt>
                                        </p:tgtEl>
                                        <p:attrNameLst>
                                          <p:attrName>style.visibility</p:attrName>
                                        </p:attrNameLst>
                                      </p:cBhvr>
                                      <p:to>
                                        <p:strVal val="visible"/>
                                      </p:to>
                                    </p:set>
                                    <p:anim calcmode="lin" valueType="num">
                                      <p:cBhvr>
                                        <p:cTn id="28" dur="500" fill="hold"/>
                                        <p:tgtEl>
                                          <p:spTgt spid="1789955">
                                            <p:txEl>
                                              <p:pRg st="3" end="3"/>
                                            </p:txEl>
                                          </p:spTgt>
                                        </p:tgtEl>
                                        <p:attrNameLst>
                                          <p:attrName>ppt_w</p:attrName>
                                        </p:attrNameLst>
                                      </p:cBhvr>
                                      <p:tavLst>
                                        <p:tav tm="0">
                                          <p:val>
                                            <p:strVal val="(6*min(max(#ppt_w*#ppt_h,.3),1)-7.4)/-.7*#ppt_w"/>
                                          </p:val>
                                        </p:tav>
                                        <p:tav tm="100000">
                                          <p:val>
                                            <p:strVal val="#ppt_w"/>
                                          </p:val>
                                        </p:tav>
                                      </p:tavLst>
                                    </p:anim>
                                    <p:anim calcmode="lin" valueType="num">
                                      <p:cBhvr>
                                        <p:cTn id="29" dur="500" fill="hold"/>
                                        <p:tgtEl>
                                          <p:spTgt spid="1789955">
                                            <p:txEl>
                                              <p:pRg st="3" end="3"/>
                                            </p:txEl>
                                          </p:spTgt>
                                        </p:tgtEl>
                                        <p:attrNameLst>
                                          <p:attrName>ppt_h</p:attrName>
                                        </p:attrNameLst>
                                      </p:cBhvr>
                                      <p:tavLst>
                                        <p:tav tm="0">
                                          <p:val>
                                            <p:strVal val="(6*min(max(#ppt_w*#ppt_h,.3),1)-7.4)/-.7*#ppt_h"/>
                                          </p:val>
                                        </p:tav>
                                        <p:tav tm="100000">
                                          <p:val>
                                            <p:strVal val="#ppt_h"/>
                                          </p:val>
                                        </p:tav>
                                      </p:tavLst>
                                    </p:anim>
                                    <p:anim calcmode="lin" valueType="num">
                                      <p:cBhvr>
                                        <p:cTn id="30" dur="500" fill="hold"/>
                                        <p:tgtEl>
                                          <p:spTgt spid="1789955">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1789955">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1789955">
                                            <p:txEl>
                                              <p:pRg st="4" end="4"/>
                                            </p:txEl>
                                          </p:spTgt>
                                        </p:tgtEl>
                                        <p:attrNameLst>
                                          <p:attrName>style.visibility</p:attrName>
                                        </p:attrNameLst>
                                      </p:cBhvr>
                                      <p:to>
                                        <p:strVal val="visible"/>
                                      </p:to>
                                    </p:set>
                                    <p:anim calcmode="lin" valueType="num">
                                      <p:cBhvr>
                                        <p:cTn id="35" dur="500" fill="hold"/>
                                        <p:tgtEl>
                                          <p:spTgt spid="1789955">
                                            <p:txEl>
                                              <p:pRg st="4" end="4"/>
                                            </p:txEl>
                                          </p:spTgt>
                                        </p:tgtEl>
                                        <p:attrNameLst>
                                          <p:attrName>ppt_w</p:attrName>
                                        </p:attrNameLst>
                                      </p:cBhvr>
                                      <p:tavLst>
                                        <p:tav tm="0">
                                          <p:val>
                                            <p:strVal val="(6*min(max(#ppt_w*#ppt_h,.3),1)-7.4)/-.7*#ppt_w"/>
                                          </p:val>
                                        </p:tav>
                                        <p:tav tm="100000">
                                          <p:val>
                                            <p:strVal val="#ppt_w"/>
                                          </p:val>
                                        </p:tav>
                                      </p:tavLst>
                                    </p:anim>
                                    <p:anim calcmode="lin" valueType="num">
                                      <p:cBhvr>
                                        <p:cTn id="36" dur="500" fill="hold"/>
                                        <p:tgtEl>
                                          <p:spTgt spid="1789955">
                                            <p:txEl>
                                              <p:pRg st="4" end="4"/>
                                            </p:txEl>
                                          </p:spTgt>
                                        </p:tgtEl>
                                        <p:attrNameLst>
                                          <p:attrName>ppt_h</p:attrName>
                                        </p:attrNameLst>
                                      </p:cBhvr>
                                      <p:tavLst>
                                        <p:tav tm="0">
                                          <p:val>
                                            <p:strVal val="(6*min(max(#ppt_w*#ppt_h,.3),1)-7.4)/-.7*#ppt_h"/>
                                          </p:val>
                                        </p:tav>
                                        <p:tav tm="100000">
                                          <p:val>
                                            <p:strVal val="#ppt_h"/>
                                          </p:val>
                                        </p:tav>
                                      </p:tavLst>
                                    </p:anim>
                                    <p:anim calcmode="lin" valueType="num">
                                      <p:cBhvr>
                                        <p:cTn id="37" dur="500" fill="hold"/>
                                        <p:tgtEl>
                                          <p:spTgt spid="1789955">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1789955">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1789955">
                                            <p:txEl>
                                              <p:pRg st="5" end="5"/>
                                            </p:txEl>
                                          </p:spTgt>
                                        </p:tgtEl>
                                        <p:attrNameLst>
                                          <p:attrName>style.visibility</p:attrName>
                                        </p:attrNameLst>
                                      </p:cBhvr>
                                      <p:to>
                                        <p:strVal val="visible"/>
                                      </p:to>
                                    </p:set>
                                    <p:anim calcmode="lin" valueType="num">
                                      <p:cBhvr>
                                        <p:cTn id="42" dur="500" fill="hold"/>
                                        <p:tgtEl>
                                          <p:spTgt spid="1789955">
                                            <p:txEl>
                                              <p:pRg st="5" end="5"/>
                                            </p:txEl>
                                          </p:spTgt>
                                        </p:tgtEl>
                                        <p:attrNameLst>
                                          <p:attrName>ppt_w</p:attrName>
                                        </p:attrNameLst>
                                      </p:cBhvr>
                                      <p:tavLst>
                                        <p:tav tm="0">
                                          <p:val>
                                            <p:strVal val="(6*min(max(#ppt_w*#ppt_h,.3),1)-7.4)/-.7*#ppt_w"/>
                                          </p:val>
                                        </p:tav>
                                        <p:tav tm="100000">
                                          <p:val>
                                            <p:strVal val="#ppt_w"/>
                                          </p:val>
                                        </p:tav>
                                      </p:tavLst>
                                    </p:anim>
                                    <p:anim calcmode="lin" valueType="num">
                                      <p:cBhvr>
                                        <p:cTn id="43" dur="500" fill="hold"/>
                                        <p:tgtEl>
                                          <p:spTgt spid="1789955">
                                            <p:txEl>
                                              <p:pRg st="5" end="5"/>
                                            </p:txEl>
                                          </p:spTgt>
                                        </p:tgtEl>
                                        <p:attrNameLst>
                                          <p:attrName>ppt_h</p:attrName>
                                        </p:attrNameLst>
                                      </p:cBhvr>
                                      <p:tavLst>
                                        <p:tav tm="0">
                                          <p:val>
                                            <p:strVal val="(6*min(max(#ppt_w*#ppt_h,.3),1)-7.4)/-.7*#ppt_h"/>
                                          </p:val>
                                        </p:tav>
                                        <p:tav tm="100000">
                                          <p:val>
                                            <p:strVal val="#ppt_h"/>
                                          </p:val>
                                        </p:tav>
                                      </p:tavLst>
                                    </p:anim>
                                    <p:anim calcmode="lin" valueType="num">
                                      <p:cBhvr>
                                        <p:cTn id="44" dur="500" fill="hold"/>
                                        <p:tgtEl>
                                          <p:spTgt spid="1789955">
                                            <p:txEl>
                                              <p:pRg st="5" end="5"/>
                                            </p:txEl>
                                          </p:spTgt>
                                        </p:tgtEl>
                                        <p:attrNameLst>
                                          <p:attrName>ppt_x</p:attrName>
                                        </p:attrNameLst>
                                      </p:cBhvr>
                                      <p:tavLst>
                                        <p:tav tm="0">
                                          <p:val>
                                            <p:fltVal val="0.5"/>
                                          </p:val>
                                        </p:tav>
                                        <p:tav tm="100000">
                                          <p:val>
                                            <p:strVal val="#ppt_x"/>
                                          </p:val>
                                        </p:tav>
                                      </p:tavLst>
                                    </p:anim>
                                    <p:anim calcmode="lin" valueType="num">
                                      <p:cBhvr>
                                        <p:cTn id="45" dur="500" fill="hold"/>
                                        <p:tgtEl>
                                          <p:spTgt spid="1789955">
                                            <p:txEl>
                                              <p:pRg st="5" end="5"/>
                                            </p:txEl>
                                          </p:spTgt>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1789955">
                                            <p:txEl>
                                              <p:pRg st="6" end="6"/>
                                            </p:txEl>
                                          </p:spTgt>
                                        </p:tgtEl>
                                        <p:attrNameLst>
                                          <p:attrName>style.visibility</p:attrName>
                                        </p:attrNameLst>
                                      </p:cBhvr>
                                      <p:to>
                                        <p:strVal val="visible"/>
                                      </p:to>
                                    </p:set>
                                    <p:anim calcmode="lin" valueType="num">
                                      <p:cBhvr>
                                        <p:cTn id="49" dur="500" fill="hold"/>
                                        <p:tgtEl>
                                          <p:spTgt spid="1789955">
                                            <p:txEl>
                                              <p:pRg st="6" end="6"/>
                                            </p:txEl>
                                          </p:spTgt>
                                        </p:tgtEl>
                                        <p:attrNameLst>
                                          <p:attrName>ppt_w</p:attrName>
                                        </p:attrNameLst>
                                      </p:cBhvr>
                                      <p:tavLst>
                                        <p:tav tm="0">
                                          <p:val>
                                            <p:strVal val="(6*min(max(#ppt_w*#ppt_h,.3),1)-7.4)/-.7*#ppt_w"/>
                                          </p:val>
                                        </p:tav>
                                        <p:tav tm="100000">
                                          <p:val>
                                            <p:strVal val="#ppt_w"/>
                                          </p:val>
                                        </p:tav>
                                      </p:tavLst>
                                    </p:anim>
                                    <p:anim calcmode="lin" valueType="num">
                                      <p:cBhvr>
                                        <p:cTn id="50" dur="500" fill="hold"/>
                                        <p:tgtEl>
                                          <p:spTgt spid="1789955">
                                            <p:txEl>
                                              <p:pRg st="6" end="6"/>
                                            </p:txEl>
                                          </p:spTgt>
                                        </p:tgtEl>
                                        <p:attrNameLst>
                                          <p:attrName>ppt_h</p:attrName>
                                        </p:attrNameLst>
                                      </p:cBhvr>
                                      <p:tavLst>
                                        <p:tav tm="0">
                                          <p:val>
                                            <p:strVal val="(6*min(max(#ppt_w*#ppt_h,.3),1)-7.4)/-.7*#ppt_h"/>
                                          </p:val>
                                        </p:tav>
                                        <p:tav tm="100000">
                                          <p:val>
                                            <p:strVal val="#ppt_h"/>
                                          </p:val>
                                        </p:tav>
                                      </p:tavLst>
                                    </p:anim>
                                    <p:anim calcmode="lin" valueType="num">
                                      <p:cBhvr>
                                        <p:cTn id="51" dur="500" fill="hold"/>
                                        <p:tgtEl>
                                          <p:spTgt spid="1789955">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1789955">
                                            <p:txEl>
                                              <p:pRg st="6" end="6"/>
                                            </p:txEl>
                                          </p:spTgt>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1789955">
                                            <p:txEl>
                                              <p:pRg st="7" end="7"/>
                                            </p:txEl>
                                          </p:spTgt>
                                        </p:tgtEl>
                                        <p:attrNameLst>
                                          <p:attrName>style.visibility</p:attrName>
                                        </p:attrNameLst>
                                      </p:cBhvr>
                                      <p:to>
                                        <p:strVal val="visible"/>
                                      </p:to>
                                    </p:set>
                                    <p:anim calcmode="lin" valueType="num">
                                      <p:cBhvr>
                                        <p:cTn id="56" dur="500" fill="hold"/>
                                        <p:tgtEl>
                                          <p:spTgt spid="1789955">
                                            <p:txEl>
                                              <p:pRg st="7" end="7"/>
                                            </p:txEl>
                                          </p:spTgt>
                                        </p:tgtEl>
                                        <p:attrNameLst>
                                          <p:attrName>ppt_w</p:attrName>
                                        </p:attrNameLst>
                                      </p:cBhvr>
                                      <p:tavLst>
                                        <p:tav tm="0">
                                          <p:val>
                                            <p:strVal val="(6*min(max(#ppt_w*#ppt_h,.3),1)-7.4)/-.7*#ppt_w"/>
                                          </p:val>
                                        </p:tav>
                                        <p:tav tm="100000">
                                          <p:val>
                                            <p:strVal val="#ppt_w"/>
                                          </p:val>
                                        </p:tav>
                                      </p:tavLst>
                                    </p:anim>
                                    <p:anim calcmode="lin" valueType="num">
                                      <p:cBhvr>
                                        <p:cTn id="57" dur="500" fill="hold"/>
                                        <p:tgtEl>
                                          <p:spTgt spid="1789955">
                                            <p:txEl>
                                              <p:pRg st="7" end="7"/>
                                            </p:txEl>
                                          </p:spTgt>
                                        </p:tgtEl>
                                        <p:attrNameLst>
                                          <p:attrName>ppt_h</p:attrName>
                                        </p:attrNameLst>
                                      </p:cBhvr>
                                      <p:tavLst>
                                        <p:tav tm="0">
                                          <p:val>
                                            <p:strVal val="(6*min(max(#ppt_w*#ppt_h,.3),1)-7.4)/-.7*#ppt_h"/>
                                          </p:val>
                                        </p:tav>
                                        <p:tav tm="100000">
                                          <p:val>
                                            <p:strVal val="#ppt_h"/>
                                          </p:val>
                                        </p:tav>
                                      </p:tavLst>
                                    </p:anim>
                                    <p:anim calcmode="lin" valueType="num">
                                      <p:cBhvr>
                                        <p:cTn id="58" dur="500" fill="hold"/>
                                        <p:tgtEl>
                                          <p:spTgt spid="1789955">
                                            <p:txEl>
                                              <p:pRg st="7" end="7"/>
                                            </p:txEl>
                                          </p:spTgt>
                                        </p:tgtEl>
                                        <p:attrNameLst>
                                          <p:attrName>ppt_x</p:attrName>
                                        </p:attrNameLst>
                                      </p:cBhvr>
                                      <p:tavLst>
                                        <p:tav tm="0">
                                          <p:val>
                                            <p:fltVal val="0.5"/>
                                          </p:val>
                                        </p:tav>
                                        <p:tav tm="100000">
                                          <p:val>
                                            <p:strVal val="#ppt_x"/>
                                          </p:val>
                                        </p:tav>
                                      </p:tavLst>
                                    </p:anim>
                                    <p:anim calcmode="lin" valueType="num">
                                      <p:cBhvr>
                                        <p:cTn id="59" dur="500" fill="hold"/>
                                        <p:tgtEl>
                                          <p:spTgt spid="1789955">
                                            <p:txEl>
                                              <p:pRg st="7" end="7"/>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99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0978" name="Rectangle 2"/>
          <p:cNvSpPr>
            <a:spLocks noGrp="1" noChangeArrowheads="1"/>
          </p:cNvSpPr>
          <p:nvPr>
            <p:ph type="title"/>
          </p:nvPr>
        </p:nvSpPr>
        <p:spPr>
          <a:xfrm>
            <a:off x="1403350" y="115888"/>
            <a:ext cx="6192838"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90979" name="Rectangle 3"/>
          <p:cNvSpPr>
            <a:spLocks noGrp="1" noChangeArrowheads="1"/>
          </p:cNvSpPr>
          <p:nvPr>
            <p:ph type="body" sz="half" idx="1"/>
          </p:nvPr>
        </p:nvSpPr>
        <p:spPr>
          <a:xfrm>
            <a:off x="250825" y="1125538"/>
            <a:ext cx="8497888" cy="46799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lstStyle/>
          <a:p>
            <a:pPr>
              <a:lnSpc>
                <a:spcPct val="120000"/>
              </a:lnSpc>
              <a:buFont typeface="Marlett" pitchFamily="2" charset="2"/>
              <a:buChar char="n"/>
            </a:pPr>
            <a:r>
              <a:rPr lang="zh-CN" altLang="en-US" b="1" dirty="0">
                <a:latin typeface="宋体" charset="-122"/>
              </a:rPr>
              <a:t>文件与目录</a:t>
            </a:r>
            <a:r>
              <a:rPr lang="zh-CN" altLang="zh-CN" b="1" dirty="0">
                <a:latin typeface="宋体" charset="-122"/>
              </a:rPr>
              <a:t>结构</a:t>
            </a:r>
            <a:endParaRPr lang="zh-CN" altLang="zh-CN" sz="2600" b="1" dirty="0">
              <a:latin typeface="楷体_GB2312" pitchFamily="49" charset="-122"/>
              <a:ea typeface="楷体_GB2312" pitchFamily="49" charset="-122"/>
            </a:endParaRPr>
          </a:p>
          <a:p>
            <a:pPr lvl="1">
              <a:lnSpc>
                <a:spcPct val="120000"/>
              </a:lnSpc>
              <a:buSzTx/>
            </a:pPr>
            <a:r>
              <a:rPr lang="zh-CN" altLang="en-US" sz="2000" b="1" dirty="0">
                <a:latin typeface="楷体_GB2312" pitchFamily="49" charset="-122"/>
              </a:rPr>
              <a:t> 文件的组成</a:t>
            </a:r>
            <a:r>
              <a:rPr lang="en-US" altLang="zh-CN" sz="2000" b="1" dirty="0">
                <a:latin typeface="楷体_GB2312" pitchFamily="49" charset="-122"/>
              </a:rPr>
              <a:t>--</a:t>
            </a:r>
            <a:r>
              <a:rPr lang="zh-CN" altLang="en-US" sz="2000" b="1" dirty="0">
                <a:latin typeface="楷体_GB2312" pitchFamily="49" charset="-122"/>
              </a:rPr>
              <a:t>文件是建立在外部介质上的具有符号名称的一批信息的集合。文件由文件控制块（</a:t>
            </a:r>
            <a:r>
              <a:rPr lang="en-US" altLang="zh-CN" sz="2000" b="1" dirty="0">
                <a:latin typeface="楷体_GB2312" pitchFamily="49" charset="-122"/>
              </a:rPr>
              <a:t>FCB</a:t>
            </a:r>
            <a:r>
              <a:rPr lang="zh-CN" altLang="en-US" sz="2000" b="1" dirty="0">
                <a:latin typeface="楷体_GB2312" pitchFamily="49" charset="-122"/>
              </a:rPr>
              <a:t>）和文件内容组成。</a:t>
            </a:r>
          </a:p>
          <a:p>
            <a:pPr lvl="1">
              <a:lnSpc>
                <a:spcPct val="120000"/>
              </a:lnSpc>
              <a:buSzTx/>
            </a:pPr>
            <a:r>
              <a:rPr lang="zh-CN" altLang="en-US" sz="2000" b="1" dirty="0">
                <a:latin typeface="楷体_GB2312" pitchFamily="49" charset="-122"/>
              </a:rPr>
              <a:t>文件的取名</a:t>
            </a:r>
            <a:r>
              <a:rPr lang="en-US" altLang="zh-CN" sz="2000" b="1" dirty="0">
                <a:latin typeface="楷体_GB2312" pitchFamily="49" charset="-122"/>
              </a:rPr>
              <a:t>--</a:t>
            </a:r>
            <a:r>
              <a:rPr lang="zh-CN" altLang="en-US" sz="2000" b="1" dirty="0">
                <a:latin typeface="楷体_GB2312" pitchFamily="49" charset="-122"/>
              </a:rPr>
              <a:t>由文件主名和文件扩展名（副名、后缀、属性名）组成。</a:t>
            </a:r>
            <a:r>
              <a:rPr lang="zh-CN" altLang="en-US" sz="2000" b="1" dirty="0">
                <a:solidFill>
                  <a:srgbClr val="FF0000"/>
                </a:solidFill>
                <a:latin typeface="楷体_GB2312" pitchFamily="49" charset="-122"/>
              </a:rPr>
              <a:t>取文件名不要与系统文件名及设备名同名。</a:t>
            </a:r>
            <a:endParaRPr lang="zh-CN" altLang="en-US" sz="2000" b="1" dirty="0">
              <a:solidFill>
                <a:srgbClr val="FF0000"/>
              </a:solidFill>
              <a:latin typeface="宋体" charset="-122"/>
            </a:endParaRPr>
          </a:p>
          <a:p>
            <a:pPr lvl="1">
              <a:lnSpc>
                <a:spcPct val="120000"/>
              </a:lnSpc>
              <a:buSzTx/>
            </a:pPr>
            <a:r>
              <a:rPr lang="zh-CN" altLang="en-US" sz="2000" b="1" dirty="0">
                <a:solidFill>
                  <a:srgbClr val="FF0000"/>
                </a:solidFill>
                <a:latin typeface="楷体_GB2312" pitchFamily="49" charset="-122"/>
              </a:rPr>
              <a:t>主名：由</a:t>
            </a:r>
            <a:r>
              <a:rPr lang="en-US" altLang="zh-CN" sz="2000" b="1" dirty="0">
                <a:solidFill>
                  <a:srgbClr val="FF0000"/>
                </a:solidFill>
                <a:latin typeface="楷体_GB2312" pitchFamily="49" charset="-122"/>
              </a:rPr>
              <a:t>1--255</a:t>
            </a:r>
            <a:r>
              <a:rPr lang="zh-CN" altLang="en-US" sz="2000" b="1" dirty="0">
                <a:solidFill>
                  <a:srgbClr val="FF0000"/>
                </a:solidFill>
                <a:latin typeface="楷体_GB2312" pitchFamily="49" charset="-122"/>
              </a:rPr>
              <a:t>个</a:t>
            </a:r>
            <a:r>
              <a:rPr lang="en-US" altLang="zh-CN" sz="2000" b="1" dirty="0">
                <a:solidFill>
                  <a:srgbClr val="FF0000"/>
                </a:solidFill>
                <a:latin typeface="楷体_GB2312" pitchFamily="49" charset="-122"/>
              </a:rPr>
              <a:t>ASCII</a:t>
            </a:r>
            <a:r>
              <a:rPr lang="zh-CN" altLang="en-US" sz="2000" b="1" dirty="0">
                <a:solidFill>
                  <a:srgbClr val="FF0000"/>
                </a:solidFill>
                <a:latin typeface="楷体_GB2312" pitchFamily="49" charset="-122"/>
              </a:rPr>
              <a:t>码字符组成。</a:t>
            </a:r>
          </a:p>
          <a:p>
            <a:pPr lvl="1">
              <a:lnSpc>
                <a:spcPct val="120000"/>
              </a:lnSpc>
              <a:buSzTx/>
            </a:pPr>
            <a:r>
              <a:rPr lang="zh-CN" altLang="en-US" sz="2000" b="1" dirty="0">
                <a:solidFill>
                  <a:srgbClr val="FF0000"/>
                </a:solidFill>
                <a:latin typeface="楷体_GB2312" pitchFamily="49" charset="-122"/>
              </a:rPr>
              <a:t>扩展名：由</a:t>
            </a:r>
            <a:r>
              <a:rPr lang="zh-CN" altLang="en-US" sz="2000" b="1" dirty="0">
                <a:solidFill>
                  <a:srgbClr val="FF0000"/>
                </a:solidFill>
                <a:latin typeface="Arial"/>
              </a:rPr>
              <a:t>“</a:t>
            </a:r>
            <a:r>
              <a:rPr lang="en-US" altLang="zh-CN" sz="2000" b="1" dirty="0">
                <a:solidFill>
                  <a:srgbClr val="FF0000"/>
                </a:solidFill>
                <a:latin typeface="楷体_GB2312" pitchFamily="49" charset="-122"/>
              </a:rPr>
              <a:t>.</a:t>
            </a:r>
            <a:r>
              <a:rPr lang="en-US" altLang="zh-CN" sz="2000" b="1" dirty="0">
                <a:solidFill>
                  <a:srgbClr val="FF0000"/>
                </a:solidFill>
                <a:latin typeface="Arial"/>
              </a:rPr>
              <a:t>”</a:t>
            </a:r>
            <a:r>
              <a:rPr lang="zh-CN" altLang="en-US" sz="2000" b="1" dirty="0">
                <a:solidFill>
                  <a:srgbClr val="FF0000"/>
                </a:solidFill>
                <a:latin typeface="楷体_GB2312" pitchFamily="49" charset="-122"/>
              </a:rPr>
              <a:t>和</a:t>
            </a:r>
            <a:r>
              <a:rPr lang="en-US" altLang="zh-CN" sz="2000" b="1" dirty="0">
                <a:solidFill>
                  <a:srgbClr val="FF0000"/>
                </a:solidFill>
                <a:latin typeface="楷体_GB2312" pitchFamily="49" charset="-122"/>
              </a:rPr>
              <a:t>3</a:t>
            </a:r>
            <a:r>
              <a:rPr lang="zh-CN" altLang="en-US" sz="2000" b="1" dirty="0">
                <a:solidFill>
                  <a:srgbClr val="FF0000"/>
                </a:solidFill>
                <a:latin typeface="楷体_GB2312" pitchFamily="49" charset="-122"/>
              </a:rPr>
              <a:t>个字符组成。</a:t>
            </a:r>
          </a:p>
          <a:p>
            <a:pPr lvl="1">
              <a:lnSpc>
                <a:spcPct val="120000"/>
              </a:lnSpc>
              <a:buSzTx/>
            </a:pPr>
            <a:r>
              <a:rPr lang="zh-CN" altLang="en-US" sz="2000" b="1" dirty="0">
                <a:latin typeface="楷体_GB2312" pitchFamily="49" charset="-122"/>
              </a:rPr>
              <a:t>总体文件名</a:t>
            </a:r>
            <a:r>
              <a:rPr lang="en-US" altLang="zh-CN" sz="2000" b="1" dirty="0">
                <a:latin typeface="楷体_GB2312" pitchFamily="49" charset="-122"/>
              </a:rPr>
              <a:t>--</a:t>
            </a:r>
            <a:r>
              <a:rPr lang="zh-CN" altLang="en-US" sz="2000" b="1" dirty="0">
                <a:latin typeface="楷体_GB2312" pitchFamily="49" charset="-122"/>
              </a:rPr>
              <a:t>又称全局文件名、多义文件名，表示磁盘上的某一组或某一类型的文件，即可以表示多个不同的文件。</a:t>
            </a:r>
            <a:endParaRPr lang="zh-CN" altLang="en-US" sz="2000" b="1" dirty="0">
              <a:latin typeface="宋体" charset="-122"/>
            </a:endParaRPr>
          </a:p>
        </p:txBody>
      </p:sp>
    </p:spTree>
    <p:extLst>
      <p:ext uri="{BB962C8B-B14F-4D97-AF65-F5344CB8AC3E}">
        <p14:creationId xmlns:p14="http://schemas.microsoft.com/office/powerpoint/2010/main" val="28841083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0979">
                                            <p:txEl>
                                              <p:pRg st="0" end="0"/>
                                            </p:txEl>
                                          </p:spTgt>
                                        </p:tgtEl>
                                        <p:attrNameLst>
                                          <p:attrName>style.visibility</p:attrName>
                                        </p:attrNameLst>
                                      </p:cBhvr>
                                      <p:to>
                                        <p:strVal val="visible"/>
                                      </p:to>
                                    </p:set>
                                    <p:animEffect transition="in" filter="wipe(left)">
                                      <p:cBhvr>
                                        <p:cTn id="7" dur="500"/>
                                        <p:tgtEl>
                                          <p:spTgt spid="179097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90979">
                                            <p:txEl>
                                              <p:pRg st="1" end="1"/>
                                            </p:txEl>
                                          </p:spTgt>
                                        </p:tgtEl>
                                        <p:attrNameLst>
                                          <p:attrName>style.visibility</p:attrName>
                                        </p:attrNameLst>
                                      </p:cBhvr>
                                      <p:to>
                                        <p:strVal val="visible"/>
                                      </p:to>
                                    </p:set>
                                    <p:animEffect transition="in" filter="wipe(left)">
                                      <p:cBhvr>
                                        <p:cTn id="11" dur="500"/>
                                        <p:tgtEl>
                                          <p:spTgt spid="1790979">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90979">
                                            <p:txEl>
                                              <p:pRg st="2" end="2"/>
                                            </p:txEl>
                                          </p:spTgt>
                                        </p:tgtEl>
                                        <p:attrNameLst>
                                          <p:attrName>style.visibility</p:attrName>
                                        </p:attrNameLst>
                                      </p:cBhvr>
                                      <p:to>
                                        <p:strVal val="visible"/>
                                      </p:to>
                                    </p:set>
                                    <p:animEffect transition="in" filter="wipe(left)">
                                      <p:cBhvr>
                                        <p:cTn id="15" dur="500"/>
                                        <p:tgtEl>
                                          <p:spTgt spid="1790979">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90979">
                                            <p:txEl>
                                              <p:pRg st="3" end="3"/>
                                            </p:txEl>
                                          </p:spTgt>
                                        </p:tgtEl>
                                        <p:attrNameLst>
                                          <p:attrName>style.visibility</p:attrName>
                                        </p:attrNameLst>
                                      </p:cBhvr>
                                      <p:to>
                                        <p:strVal val="visible"/>
                                      </p:to>
                                    </p:set>
                                    <p:animEffect transition="in" filter="wipe(left)">
                                      <p:cBhvr>
                                        <p:cTn id="19" dur="500"/>
                                        <p:tgtEl>
                                          <p:spTgt spid="1790979">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90979">
                                            <p:txEl>
                                              <p:pRg st="4" end="4"/>
                                            </p:txEl>
                                          </p:spTgt>
                                        </p:tgtEl>
                                        <p:attrNameLst>
                                          <p:attrName>style.visibility</p:attrName>
                                        </p:attrNameLst>
                                      </p:cBhvr>
                                      <p:to>
                                        <p:strVal val="visible"/>
                                      </p:to>
                                    </p:set>
                                    <p:animEffect transition="in" filter="wipe(left)">
                                      <p:cBhvr>
                                        <p:cTn id="23" dur="500"/>
                                        <p:tgtEl>
                                          <p:spTgt spid="1790979">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90979">
                                            <p:txEl>
                                              <p:pRg st="5" end="5"/>
                                            </p:txEl>
                                          </p:spTgt>
                                        </p:tgtEl>
                                        <p:attrNameLst>
                                          <p:attrName>style.visibility</p:attrName>
                                        </p:attrNameLst>
                                      </p:cBhvr>
                                      <p:to>
                                        <p:strVal val="visible"/>
                                      </p:to>
                                    </p:set>
                                    <p:animEffect transition="in" filter="wipe(left)">
                                      <p:cBhvr>
                                        <p:cTn id="27" dur="500"/>
                                        <p:tgtEl>
                                          <p:spTgt spid="1790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09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a:xfrm>
            <a:off x="1187450" y="142875"/>
            <a:ext cx="6624638"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92003" name="Rectangle 3"/>
          <p:cNvSpPr>
            <a:spLocks noGrp="1" noChangeArrowheads="1"/>
          </p:cNvSpPr>
          <p:nvPr>
            <p:ph type="body" sz="half" idx="1"/>
          </p:nvPr>
        </p:nvSpPr>
        <p:spPr>
          <a:xfrm>
            <a:off x="323850" y="1341438"/>
            <a:ext cx="8459788" cy="439102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14:hiddenFill>
            </a:ext>
          </a:extLst>
        </p:spPr>
        <p:txBody>
          <a:bodyPr lIns="92075" tIns="46038" rIns="92075" bIns="46038"/>
          <a:lstStyle/>
          <a:p>
            <a:pPr>
              <a:lnSpc>
                <a:spcPct val="75000"/>
              </a:lnSpc>
              <a:buFont typeface="Marlett" pitchFamily="2" charset="2"/>
              <a:buChar char="n"/>
            </a:pPr>
            <a:r>
              <a:rPr lang="zh-CN" altLang="en-US" sz="2000" b="1" dirty="0">
                <a:latin typeface="宋体" charset="-122"/>
              </a:rPr>
              <a:t>文件与目录</a:t>
            </a:r>
            <a:r>
              <a:rPr lang="zh-CN" altLang="zh-CN" sz="2000" b="1" dirty="0">
                <a:latin typeface="宋体" charset="-122"/>
              </a:rPr>
              <a:t>结构</a:t>
            </a:r>
            <a:endParaRPr lang="zh-CN" altLang="en-US" sz="2000" b="1" dirty="0">
              <a:latin typeface="宋体" charset="-122"/>
            </a:endParaRPr>
          </a:p>
          <a:p>
            <a:pPr lvl="1">
              <a:lnSpc>
                <a:spcPct val="75000"/>
              </a:lnSpc>
              <a:buFont typeface="Marlett" pitchFamily="2" charset="2"/>
              <a:buChar char="n"/>
            </a:pPr>
            <a:r>
              <a:rPr lang="zh-CN" altLang="en-US" sz="1800" b="1" dirty="0">
                <a:solidFill>
                  <a:srgbClr val="FF0000"/>
                </a:solidFill>
                <a:latin typeface="楷体_GB2312" pitchFamily="49" charset="-122"/>
              </a:rPr>
              <a:t>通配符（万能符）</a:t>
            </a:r>
          </a:p>
          <a:p>
            <a:pPr lvl="2">
              <a:lnSpc>
                <a:spcPct val="75000"/>
              </a:lnSpc>
              <a:buFont typeface="Marlett" pitchFamily="2" charset="2"/>
              <a:buChar char="n"/>
            </a:pPr>
            <a:r>
              <a:rPr lang="zh-CN" altLang="en-US" sz="1700" b="1" dirty="0">
                <a:solidFill>
                  <a:srgbClr val="FF0000"/>
                </a:solidFill>
                <a:latin typeface="Arial"/>
              </a:rPr>
              <a:t>“</a:t>
            </a:r>
            <a:r>
              <a:rPr lang="zh-CN" altLang="en-US" sz="1700" b="1" dirty="0">
                <a:solidFill>
                  <a:srgbClr val="FF0000"/>
                </a:solidFill>
                <a:latin typeface="楷体_GB2312" pitchFamily="49" charset="-122"/>
              </a:rPr>
              <a:t>？</a:t>
            </a:r>
            <a:r>
              <a:rPr lang="zh-CN" altLang="en-US" sz="1700" b="1" dirty="0">
                <a:solidFill>
                  <a:srgbClr val="FF0000"/>
                </a:solidFill>
                <a:latin typeface="Arial"/>
              </a:rPr>
              <a:t>”</a:t>
            </a:r>
            <a:r>
              <a:rPr lang="zh-CN" altLang="en-US" sz="1700" b="1" dirty="0">
                <a:solidFill>
                  <a:srgbClr val="FF0000"/>
                </a:solidFill>
                <a:latin typeface="楷体_GB2312" pitchFamily="49" charset="-122"/>
              </a:rPr>
              <a:t>表示某一位置的任意字符</a:t>
            </a:r>
          </a:p>
          <a:p>
            <a:pPr lvl="2">
              <a:lnSpc>
                <a:spcPct val="75000"/>
              </a:lnSpc>
              <a:buFont typeface="Marlett" pitchFamily="2" charset="2"/>
              <a:buChar char="n"/>
            </a:pPr>
            <a:r>
              <a:rPr lang="zh-CN" altLang="en-US" sz="1700" b="1" dirty="0">
                <a:solidFill>
                  <a:srgbClr val="FF0000"/>
                </a:solidFill>
                <a:latin typeface="Arial"/>
              </a:rPr>
              <a:t>“</a:t>
            </a:r>
            <a:r>
              <a:rPr lang="zh-CN" altLang="en-US" sz="1700" b="1" dirty="0">
                <a:solidFill>
                  <a:srgbClr val="FF0000"/>
                </a:solidFill>
                <a:latin typeface="楷体_GB2312" pitchFamily="49" charset="-122"/>
              </a:rPr>
              <a:t>*</a:t>
            </a:r>
            <a:r>
              <a:rPr lang="zh-CN" altLang="en-US" sz="1700" b="1" dirty="0">
                <a:solidFill>
                  <a:srgbClr val="FF0000"/>
                </a:solidFill>
                <a:latin typeface="Arial"/>
              </a:rPr>
              <a:t>”</a:t>
            </a:r>
            <a:r>
              <a:rPr lang="zh-CN" altLang="en-US" sz="1700" b="1" dirty="0">
                <a:solidFill>
                  <a:srgbClr val="FF0000"/>
                </a:solidFill>
                <a:latin typeface="楷体_GB2312" pitchFamily="49" charset="-122"/>
              </a:rPr>
              <a:t>表示任意多个字符</a:t>
            </a:r>
          </a:p>
          <a:p>
            <a:pPr lvl="1">
              <a:lnSpc>
                <a:spcPct val="75000"/>
              </a:lnSpc>
              <a:buFont typeface="Marlett" pitchFamily="2" charset="2"/>
              <a:buChar char="n"/>
            </a:pPr>
            <a:r>
              <a:rPr lang="zh-CN" altLang="en-US" sz="1800" b="1" dirty="0">
                <a:latin typeface="楷体_GB2312" pitchFamily="49" charset="-122"/>
              </a:rPr>
              <a:t>文件类型（系统约定的扩展名）：</a:t>
            </a:r>
          </a:p>
          <a:p>
            <a:pPr lvl="1">
              <a:lnSpc>
                <a:spcPct val="75000"/>
              </a:lnSpc>
              <a:buFont typeface="Marlett" pitchFamily="2" charset="2"/>
              <a:buNone/>
            </a:pPr>
            <a:r>
              <a:rPr lang="zh-CN" altLang="en-US" sz="1800" b="1" dirty="0">
                <a:latin typeface="楷体_GB2312" pitchFamily="49" charset="-122"/>
              </a:rPr>
              <a:t>  </a:t>
            </a:r>
            <a:r>
              <a:rPr lang="en-US" altLang="zh-CN" sz="1800" b="1" dirty="0" smtClean="0">
                <a:solidFill>
                  <a:srgbClr val="FF0000"/>
                </a:solidFill>
                <a:latin typeface="楷体_GB2312" pitchFamily="49" charset="-122"/>
              </a:rPr>
              <a:t>.</a:t>
            </a:r>
            <a:r>
              <a:rPr lang="en-US" altLang="zh-CN" sz="1800" b="1" dirty="0" smtClean="0">
                <a:solidFill>
                  <a:srgbClr val="FF0000"/>
                </a:solidFill>
              </a:rPr>
              <a:t>COM</a:t>
            </a:r>
            <a:r>
              <a:rPr lang="zh-CN" altLang="en-US" sz="1800" b="1" dirty="0" smtClean="0">
                <a:solidFill>
                  <a:srgbClr val="FF0000"/>
                </a:solidFill>
              </a:rPr>
              <a:t>（命令文件）</a:t>
            </a:r>
            <a:r>
              <a:rPr lang="en-US" altLang="zh-CN" sz="1800" b="1" dirty="0" smtClean="0"/>
              <a:t>    </a:t>
            </a:r>
            <a:r>
              <a:rPr lang="en-US" altLang="zh-CN" sz="1800" b="1" dirty="0"/>
              <a:t>. BAK    </a:t>
            </a:r>
            <a:r>
              <a:rPr lang="en-US" altLang="zh-CN" sz="1800" b="1" dirty="0">
                <a:solidFill>
                  <a:srgbClr val="FF0000"/>
                </a:solidFill>
              </a:rPr>
              <a:t>. </a:t>
            </a:r>
            <a:r>
              <a:rPr lang="en-US" altLang="zh-CN" sz="1800" b="1" dirty="0" smtClean="0">
                <a:solidFill>
                  <a:srgbClr val="FF0000"/>
                </a:solidFill>
              </a:rPr>
              <a:t>DOCX</a:t>
            </a:r>
            <a:r>
              <a:rPr lang="zh-CN" altLang="en-US" sz="1800" b="1" dirty="0" smtClean="0">
                <a:solidFill>
                  <a:srgbClr val="FF0000"/>
                </a:solidFill>
              </a:rPr>
              <a:t>（</a:t>
            </a:r>
            <a:r>
              <a:rPr lang="en-US" altLang="zh-CN" sz="1800" b="1" dirty="0" smtClean="0">
                <a:solidFill>
                  <a:srgbClr val="FF0000"/>
                </a:solidFill>
              </a:rPr>
              <a:t>Word</a:t>
            </a:r>
            <a:r>
              <a:rPr lang="zh-CN" altLang="en-US" sz="1800" b="1" dirty="0" smtClean="0">
                <a:solidFill>
                  <a:srgbClr val="FF0000"/>
                </a:solidFill>
              </a:rPr>
              <a:t>文件）</a:t>
            </a:r>
            <a:endParaRPr lang="en-US" altLang="zh-CN" sz="1800" b="1" dirty="0">
              <a:solidFill>
                <a:srgbClr val="FF0000"/>
              </a:solidFill>
            </a:endParaRPr>
          </a:p>
          <a:p>
            <a:pPr lvl="1">
              <a:lnSpc>
                <a:spcPct val="75000"/>
              </a:lnSpc>
              <a:buFont typeface="Marlett" pitchFamily="2" charset="2"/>
              <a:buNone/>
            </a:pPr>
            <a:r>
              <a:rPr lang="en-US" altLang="zh-CN" sz="1800" b="1" dirty="0"/>
              <a:t>    </a:t>
            </a:r>
            <a:r>
              <a:rPr lang="en-US" altLang="zh-CN" sz="1800" b="1" dirty="0">
                <a:solidFill>
                  <a:srgbClr val="FF0000"/>
                </a:solidFill>
              </a:rPr>
              <a:t>. </a:t>
            </a:r>
            <a:r>
              <a:rPr lang="en-US" altLang="zh-CN" sz="1800" b="1" dirty="0" smtClean="0">
                <a:solidFill>
                  <a:srgbClr val="FF0000"/>
                </a:solidFill>
              </a:rPr>
              <a:t>EXE</a:t>
            </a:r>
            <a:r>
              <a:rPr lang="zh-CN" altLang="en-US" sz="1800" b="1" dirty="0" smtClean="0">
                <a:solidFill>
                  <a:srgbClr val="FF0000"/>
                </a:solidFill>
              </a:rPr>
              <a:t>（可执行文件）</a:t>
            </a:r>
            <a:r>
              <a:rPr lang="en-US" altLang="zh-CN" sz="1800" b="1" dirty="0" smtClean="0"/>
              <a:t>      </a:t>
            </a:r>
            <a:r>
              <a:rPr lang="en-US" altLang="zh-CN" sz="1800" b="1" dirty="0"/>
              <a:t>. DAT    </a:t>
            </a:r>
            <a:r>
              <a:rPr lang="en-US" altLang="zh-CN" sz="1800" b="1" dirty="0">
                <a:solidFill>
                  <a:srgbClr val="FF0000"/>
                </a:solidFill>
              </a:rPr>
              <a:t>. </a:t>
            </a:r>
            <a:r>
              <a:rPr lang="en-US" altLang="zh-CN" sz="1800" b="1" dirty="0" smtClean="0">
                <a:solidFill>
                  <a:srgbClr val="FF0000"/>
                </a:solidFill>
              </a:rPr>
              <a:t>XLSX</a:t>
            </a:r>
            <a:r>
              <a:rPr lang="zh-CN" altLang="en-US" sz="1800" b="1" dirty="0" smtClean="0">
                <a:solidFill>
                  <a:srgbClr val="FF0000"/>
                </a:solidFill>
              </a:rPr>
              <a:t>（</a:t>
            </a:r>
            <a:r>
              <a:rPr lang="en-US" altLang="zh-CN" sz="1800" b="1" dirty="0" smtClean="0">
                <a:solidFill>
                  <a:srgbClr val="FF0000"/>
                </a:solidFill>
              </a:rPr>
              <a:t>Excel</a:t>
            </a:r>
            <a:r>
              <a:rPr lang="zh-CN" altLang="en-US" sz="1800" b="1" dirty="0" smtClean="0">
                <a:solidFill>
                  <a:srgbClr val="FF0000"/>
                </a:solidFill>
              </a:rPr>
              <a:t>文件）</a:t>
            </a:r>
            <a:endParaRPr lang="en-US" altLang="zh-CN" sz="1800" b="1" dirty="0">
              <a:solidFill>
                <a:srgbClr val="FF0000"/>
              </a:solidFill>
            </a:endParaRPr>
          </a:p>
          <a:p>
            <a:pPr lvl="1">
              <a:lnSpc>
                <a:spcPct val="75000"/>
              </a:lnSpc>
              <a:buFont typeface="Marlett" pitchFamily="2" charset="2"/>
              <a:buNone/>
            </a:pPr>
            <a:r>
              <a:rPr lang="en-US" altLang="zh-CN" sz="1800" b="1" dirty="0"/>
              <a:t>    . SYS       . ASM   </a:t>
            </a:r>
            <a:r>
              <a:rPr lang="en-US" altLang="zh-CN" sz="1800" b="1" dirty="0">
                <a:solidFill>
                  <a:srgbClr val="FF0000"/>
                </a:solidFill>
              </a:rPr>
              <a:t>. </a:t>
            </a:r>
            <a:r>
              <a:rPr lang="en-US" altLang="zh-CN" sz="1800" b="1" dirty="0" smtClean="0">
                <a:solidFill>
                  <a:srgbClr val="FF0000"/>
                </a:solidFill>
              </a:rPr>
              <a:t>PPTX</a:t>
            </a:r>
            <a:r>
              <a:rPr lang="zh-CN" altLang="en-US" sz="1800" b="1" dirty="0" smtClean="0">
                <a:solidFill>
                  <a:srgbClr val="FF0000"/>
                </a:solidFill>
              </a:rPr>
              <a:t>（</a:t>
            </a:r>
            <a:r>
              <a:rPr lang="en-US" altLang="zh-CN" sz="1800" b="1" dirty="0" smtClean="0">
                <a:solidFill>
                  <a:srgbClr val="FF0000"/>
                </a:solidFill>
              </a:rPr>
              <a:t>PowerPoint</a:t>
            </a:r>
            <a:r>
              <a:rPr lang="zh-CN" altLang="en-US" sz="1800" b="1" dirty="0" smtClean="0">
                <a:solidFill>
                  <a:srgbClr val="FF0000"/>
                </a:solidFill>
              </a:rPr>
              <a:t>文件）</a:t>
            </a:r>
            <a:endParaRPr lang="en-US" altLang="zh-CN" sz="1800" b="1" dirty="0">
              <a:solidFill>
                <a:srgbClr val="FF0000"/>
              </a:solidFill>
            </a:endParaRPr>
          </a:p>
          <a:p>
            <a:pPr lvl="1">
              <a:lnSpc>
                <a:spcPct val="75000"/>
              </a:lnSpc>
              <a:buFont typeface="Marlett" pitchFamily="2" charset="2"/>
              <a:buNone/>
            </a:pPr>
            <a:r>
              <a:rPr lang="en-US" altLang="zh-CN" sz="1800" b="1" dirty="0"/>
              <a:t>    </a:t>
            </a:r>
            <a:r>
              <a:rPr lang="en-US" altLang="zh-CN" sz="1800" b="1" dirty="0">
                <a:solidFill>
                  <a:srgbClr val="FF0000"/>
                </a:solidFill>
              </a:rPr>
              <a:t>. </a:t>
            </a:r>
            <a:r>
              <a:rPr lang="en-US" altLang="zh-CN" sz="1800" b="1" dirty="0" smtClean="0">
                <a:solidFill>
                  <a:srgbClr val="FF0000"/>
                </a:solidFill>
              </a:rPr>
              <a:t>BAT</a:t>
            </a:r>
            <a:r>
              <a:rPr lang="zh-CN" altLang="en-US" sz="1800" b="1" dirty="0" smtClean="0">
                <a:solidFill>
                  <a:srgbClr val="FF0000"/>
                </a:solidFill>
              </a:rPr>
              <a:t>（批处理文件）</a:t>
            </a:r>
            <a:r>
              <a:rPr lang="en-US" altLang="zh-CN" sz="1800" b="1" dirty="0" smtClean="0"/>
              <a:t>      </a:t>
            </a:r>
            <a:r>
              <a:rPr lang="en-US" altLang="zh-CN" sz="1800" b="1" dirty="0"/>
              <a:t>. BAS</a:t>
            </a:r>
          </a:p>
          <a:p>
            <a:pPr lvl="1">
              <a:lnSpc>
                <a:spcPct val="75000"/>
              </a:lnSpc>
              <a:buFont typeface="Marlett" pitchFamily="2" charset="2"/>
              <a:buNone/>
            </a:pPr>
            <a:r>
              <a:rPr lang="en-US" altLang="zh-CN" sz="1800" b="1" dirty="0"/>
              <a:t>    . OBJ      . PAS</a:t>
            </a:r>
          </a:p>
          <a:p>
            <a:pPr lvl="1">
              <a:lnSpc>
                <a:spcPct val="75000"/>
              </a:lnSpc>
              <a:buFont typeface="Marlett" pitchFamily="2" charset="2"/>
              <a:buNone/>
            </a:pPr>
            <a:r>
              <a:rPr lang="en-US" altLang="zh-CN" sz="1800" b="1" dirty="0"/>
              <a:t>    . LIB        . PRG</a:t>
            </a:r>
            <a:endParaRPr lang="en-US" altLang="zh-CN" sz="1800" b="1" dirty="0">
              <a:latin typeface="楷体_GB2312" pitchFamily="49" charset="-122"/>
            </a:endParaRPr>
          </a:p>
          <a:p>
            <a:pPr lvl="1">
              <a:lnSpc>
                <a:spcPct val="75000"/>
              </a:lnSpc>
              <a:buSzTx/>
            </a:pPr>
            <a:r>
              <a:rPr lang="zh-CN" altLang="en-US" sz="1800" b="1" dirty="0">
                <a:latin typeface="楷体_GB2312" pitchFamily="49" charset="-122"/>
              </a:rPr>
              <a:t>设备文件名</a:t>
            </a:r>
            <a:r>
              <a:rPr lang="en-US" altLang="zh-CN" sz="1800" b="1" dirty="0">
                <a:latin typeface="楷体_GB2312" pitchFamily="49" charset="-122"/>
              </a:rPr>
              <a:t>--</a:t>
            </a:r>
            <a:r>
              <a:rPr lang="zh-CN" altLang="en-US" sz="1800" b="1" dirty="0">
                <a:latin typeface="楷体_GB2312" pitchFamily="49" charset="-122"/>
              </a:rPr>
              <a:t>系统将除外存储器外的其它外设统一作为文件处理，即称设备文件</a:t>
            </a:r>
            <a:r>
              <a:rPr lang="zh-CN" altLang="en-US" sz="1800" b="1" dirty="0" smtClean="0">
                <a:latin typeface="楷体_GB2312" pitchFamily="49" charset="-122"/>
              </a:rPr>
              <a:t>。</a:t>
            </a:r>
            <a:r>
              <a:rPr lang="zh-CN" altLang="en-US" sz="1800" b="1" dirty="0">
                <a:solidFill>
                  <a:srgbClr val="FF0000"/>
                </a:solidFill>
                <a:latin typeface="楷体_GB2312" pitchFamily="49" charset="-122"/>
              </a:rPr>
              <a:t>取文件名不要与系统文件名及设备名同名</a:t>
            </a:r>
            <a:r>
              <a:rPr lang="zh-CN" altLang="en-US" sz="1800" b="1" dirty="0" smtClean="0">
                <a:solidFill>
                  <a:srgbClr val="FF0000"/>
                </a:solidFill>
                <a:latin typeface="楷体_GB2312" pitchFamily="49" charset="-122"/>
              </a:rPr>
              <a:t>。</a:t>
            </a:r>
            <a:endParaRPr lang="en-US" altLang="zh-CN" sz="1800" b="1" dirty="0" smtClean="0">
              <a:latin typeface="楷体_GB2312" pitchFamily="49" charset="-122"/>
            </a:endParaRPr>
          </a:p>
          <a:p>
            <a:pPr lvl="1">
              <a:lnSpc>
                <a:spcPct val="75000"/>
              </a:lnSpc>
              <a:buSzTx/>
            </a:pPr>
            <a:r>
              <a:rPr lang="zh-CN" altLang="en-US" sz="1800" b="1" dirty="0" smtClean="0">
                <a:latin typeface="楷体_GB2312" pitchFamily="49" charset="-122"/>
              </a:rPr>
              <a:t>常见</a:t>
            </a:r>
            <a:r>
              <a:rPr lang="zh-CN" altLang="en-US" sz="1800" b="1" dirty="0">
                <a:latin typeface="楷体_GB2312" pitchFamily="49" charset="-122"/>
              </a:rPr>
              <a:t>的设备文件名有：</a:t>
            </a:r>
          </a:p>
          <a:p>
            <a:pPr lvl="1">
              <a:lnSpc>
                <a:spcPct val="75000"/>
              </a:lnSpc>
              <a:buFont typeface="Marlett" pitchFamily="2" charset="2"/>
              <a:buNone/>
            </a:pPr>
            <a:r>
              <a:rPr lang="zh-CN" altLang="en-US" sz="1800" b="1" dirty="0">
                <a:solidFill>
                  <a:srgbClr val="FF0000"/>
                </a:solidFill>
                <a:latin typeface="楷体_GB2312" pitchFamily="49" charset="-122"/>
              </a:rPr>
              <a:t>  </a:t>
            </a:r>
            <a:r>
              <a:rPr lang="en-US" altLang="zh-CN" sz="1800" b="1" dirty="0" smtClean="0">
                <a:solidFill>
                  <a:srgbClr val="FF0000"/>
                </a:solidFill>
              </a:rPr>
              <a:t>CON</a:t>
            </a:r>
            <a:r>
              <a:rPr lang="zh-CN" altLang="en-US" sz="1800" b="1" dirty="0" smtClean="0">
                <a:solidFill>
                  <a:srgbClr val="FF0000"/>
                </a:solidFill>
              </a:rPr>
              <a:t>    </a:t>
            </a:r>
            <a:r>
              <a:rPr lang="en-US" altLang="zh-CN" sz="1800" b="1" dirty="0" smtClean="0">
                <a:solidFill>
                  <a:srgbClr val="FF0000"/>
                </a:solidFill>
              </a:rPr>
              <a:t>LPT     PRN</a:t>
            </a:r>
            <a:r>
              <a:rPr lang="zh-CN" altLang="en-US" sz="1800" b="1" dirty="0" smtClean="0">
                <a:solidFill>
                  <a:srgbClr val="FF0000"/>
                </a:solidFill>
              </a:rPr>
              <a:t>    </a:t>
            </a:r>
            <a:r>
              <a:rPr lang="en-US" altLang="zh-CN" sz="1800" b="1" dirty="0" smtClean="0">
                <a:solidFill>
                  <a:srgbClr val="FF0000"/>
                </a:solidFill>
              </a:rPr>
              <a:t>LPT2     LPT3</a:t>
            </a:r>
            <a:endParaRPr lang="zh-CN" altLang="en-US" sz="1800" b="1" dirty="0">
              <a:solidFill>
                <a:srgbClr val="FF0000"/>
              </a:solidFill>
            </a:endParaRPr>
          </a:p>
          <a:p>
            <a:pPr lvl="1">
              <a:lnSpc>
                <a:spcPct val="75000"/>
              </a:lnSpc>
              <a:buFont typeface="Marlett" pitchFamily="2" charset="2"/>
              <a:buNone/>
            </a:pPr>
            <a:r>
              <a:rPr lang="zh-CN" altLang="en-US" sz="1800" b="1" dirty="0">
                <a:solidFill>
                  <a:srgbClr val="FF0000"/>
                </a:solidFill>
              </a:rPr>
              <a:t>    </a:t>
            </a:r>
            <a:r>
              <a:rPr lang="en-US" altLang="zh-CN" sz="1800" b="1" dirty="0" smtClean="0">
                <a:solidFill>
                  <a:srgbClr val="FF0000"/>
                </a:solidFill>
              </a:rPr>
              <a:t>NUL</a:t>
            </a:r>
            <a:r>
              <a:rPr lang="zh-CN" altLang="en-US" sz="1800" b="1" dirty="0" smtClean="0">
                <a:solidFill>
                  <a:srgbClr val="FF0000"/>
                </a:solidFill>
              </a:rPr>
              <a:t>    </a:t>
            </a:r>
            <a:r>
              <a:rPr lang="en-US" altLang="zh-CN" sz="1800" b="1" dirty="0" smtClean="0">
                <a:solidFill>
                  <a:srgbClr val="FF0000"/>
                </a:solidFill>
              </a:rPr>
              <a:t>AUX</a:t>
            </a:r>
            <a:r>
              <a:rPr lang="zh-CN" altLang="en-US" sz="1800" b="1" dirty="0" smtClean="0">
                <a:solidFill>
                  <a:srgbClr val="FF0000"/>
                </a:solidFill>
              </a:rPr>
              <a:t>     </a:t>
            </a:r>
            <a:r>
              <a:rPr lang="en-US" altLang="zh-CN" sz="1800" b="1" dirty="0" smtClean="0">
                <a:solidFill>
                  <a:srgbClr val="FF0000"/>
                </a:solidFill>
              </a:rPr>
              <a:t>COM1</a:t>
            </a:r>
            <a:r>
              <a:rPr lang="zh-CN" altLang="en-US" sz="1800" b="1" dirty="0" smtClean="0">
                <a:solidFill>
                  <a:srgbClr val="FF0000"/>
                </a:solidFill>
              </a:rPr>
              <a:t>    </a:t>
            </a:r>
            <a:r>
              <a:rPr lang="en-US" altLang="zh-CN" sz="1800" b="1" dirty="0" smtClean="0">
                <a:solidFill>
                  <a:srgbClr val="FF0000"/>
                </a:solidFill>
              </a:rPr>
              <a:t>COM2</a:t>
            </a:r>
            <a:endParaRPr lang="zh-CN" altLang="en-US" sz="1800" b="1" dirty="0">
              <a:solidFill>
                <a:srgbClr val="FF0000"/>
              </a:solidFill>
              <a:latin typeface="楷体_GB2312" pitchFamily="49" charset="-122"/>
            </a:endParaRPr>
          </a:p>
        </p:txBody>
      </p:sp>
    </p:spTree>
    <p:extLst>
      <p:ext uri="{BB962C8B-B14F-4D97-AF65-F5344CB8AC3E}">
        <p14:creationId xmlns:p14="http://schemas.microsoft.com/office/powerpoint/2010/main" val="29819635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92003">
                                            <p:txEl>
                                              <p:pRg st="0" end="0"/>
                                            </p:txEl>
                                          </p:spTgt>
                                        </p:tgtEl>
                                        <p:attrNameLst>
                                          <p:attrName>style.visibility</p:attrName>
                                        </p:attrNameLst>
                                      </p:cBhvr>
                                      <p:to>
                                        <p:strVal val="visible"/>
                                      </p:to>
                                    </p:set>
                                    <p:animEffect transition="in" filter="blinds(horizontal)">
                                      <p:cBhvr>
                                        <p:cTn id="7" dur="500"/>
                                        <p:tgtEl>
                                          <p:spTgt spid="1792003">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92003">
                                            <p:txEl>
                                              <p:pRg st="1" end="1"/>
                                            </p:txEl>
                                          </p:spTgt>
                                        </p:tgtEl>
                                        <p:attrNameLst>
                                          <p:attrName>style.visibility</p:attrName>
                                        </p:attrNameLst>
                                      </p:cBhvr>
                                      <p:to>
                                        <p:strVal val="visible"/>
                                      </p:to>
                                    </p:set>
                                    <p:animEffect transition="in" filter="blinds(horizontal)">
                                      <p:cBhvr>
                                        <p:cTn id="11" dur="500"/>
                                        <p:tgtEl>
                                          <p:spTgt spid="1792003">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92003">
                                            <p:txEl>
                                              <p:pRg st="2" end="2"/>
                                            </p:txEl>
                                          </p:spTgt>
                                        </p:tgtEl>
                                        <p:attrNameLst>
                                          <p:attrName>style.visibility</p:attrName>
                                        </p:attrNameLst>
                                      </p:cBhvr>
                                      <p:to>
                                        <p:strVal val="visible"/>
                                      </p:to>
                                    </p:set>
                                    <p:animEffect transition="in" filter="blinds(horizontal)">
                                      <p:cBhvr>
                                        <p:cTn id="15" dur="500"/>
                                        <p:tgtEl>
                                          <p:spTgt spid="1792003">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792003">
                                            <p:txEl>
                                              <p:pRg st="3" end="3"/>
                                            </p:txEl>
                                          </p:spTgt>
                                        </p:tgtEl>
                                        <p:attrNameLst>
                                          <p:attrName>style.visibility</p:attrName>
                                        </p:attrNameLst>
                                      </p:cBhvr>
                                      <p:to>
                                        <p:strVal val="visible"/>
                                      </p:to>
                                    </p:set>
                                    <p:animEffect transition="in" filter="blinds(horizontal)">
                                      <p:cBhvr>
                                        <p:cTn id="19" dur="500"/>
                                        <p:tgtEl>
                                          <p:spTgt spid="1792003">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792003">
                                            <p:txEl>
                                              <p:pRg st="4" end="4"/>
                                            </p:txEl>
                                          </p:spTgt>
                                        </p:tgtEl>
                                        <p:attrNameLst>
                                          <p:attrName>style.visibility</p:attrName>
                                        </p:attrNameLst>
                                      </p:cBhvr>
                                      <p:to>
                                        <p:strVal val="visible"/>
                                      </p:to>
                                    </p:set>
                                    <p:animEffect transition="in" filter="blinds(horizontal)">
                                      <p:cBhvr>
                                        <p:cTn id="23" dur="500"/>
                                        <p:tgtEl>
                                          <p:spTgt spid="1792003">
                                            <p:txEl>
                                              <p:pRg st="4" end="4"/>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792003">
                                            <p:txEl>
                                              <p:pRg st="5" end="5"/>
                                            </p:txEl>
                                          </p:spTgt>
                                        </p:tgtEl>
                                        <p:attrNameLst>
                                          <p:attrName>style.visibility</p:attrName>
                                        </p:attrNameLst>
                                      </p:cBhvr>
                                      <p:to>
                                        <p:strVal val="visible"/>
                                      </p:to>
                                    </p:set>
                                    <p:animEffect transition="in" filter="blinds(horizontal)">
                                      <p:cBhvr>
                                        <p:cTn id="27" dur="500"/>
                                        <p:tgtEl>
                                          <p:spTgt spid="1792003">
                                            <p:txEl>
                                              <p:pRg st="5" end="5"/>
                                            </p:txEl>
                                          </p:spTgt>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792003">
                                            <p:txEl>
                                              <p:pRg st="6" end="6"/>
                                            </p:txEl>
                                          </p:spTgt>
                                        </p:tgtEl>
                                        <p:attrNameLst>
                                          <p:attrName>style.visibility</p:attrName>
                                        </p:attrNameLst>
                                      </p:cBhvr>
                                      <p:to>
                                        <p:strVal val="visible"/>
                                      </p:to>
                                    </p:set>
                                    <p:animEffect transition="in" filter="blinds(horizontal)">
                                      <p:cBhvr>
                                        <p:cTn id="31" dur="500"/>
                                        <p:tgtEl>
                                          <p:spTgt spid="1792003">
                                            <p:txEl>
                                              <p:pRg st="6" end="6"/>
                                            </p:txEl>
                                          </p:spTgt>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792003">
                                            <p:txEl>
                                              <p:pRg st="7" end="7"/>
                                            </p:txEl>
                                          </p:spTgt>
                                        </p:tgtEl>
                                        <p:attrNameLst>
                                          <p:attrName>style.visibility</p:attrName>
                                        </p:attrNameLst>
                                      </p:cBhvr>
                                      <p:to>
                                        <p:strVal val="visible"/>
                                      </p:to>
                                    </p:set>
                                    <p:animEffect transition="in" filter="blinds(horizontal)">
                                      <p:cBhvr>
                                        <p:cTn id="35" dur="500"/>
                                        <p:tgtEl>
                                          <p:spTgt spid="1792003">
                                            <p:txEl>
                                              <p:pRg st="7" end="7"/>
                                            </p:txEl>
                                          </p:spTgt>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792003">
                                            <p:txEl>
                                              <p:pRg st="8" end="8"/>
                                            </p:txEl>
                                          </p:spTgt>
                                        </p:tgtEl>
                                        <p:attrNameLst>
                                          <p:attrName>style.visibility</p:attrName>
                                        </p:attrNameLst>
                                      </p:cBhvr>
                                      <p:to>
                                        <p:strVal val="visible"/>
                                      </p:to>
                                    </p:set>
                                    <p:animEffect transition="in" filter="blinds(horizontal)">
                                      <p:cBhvr>
                                        <p:cTn id="39" dur="500"/>
                                        <p:tgtEl>
                                          <p:spTgt spid="1792003">
                                            <p:txEl>
                                              <p:pRg st="8" end="8"/>
                                            </p:txEl>
                                          </p:spTgt>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792003">
                                            <p:txEl>
                                              <p:pRg st="9" end="9"/>
                                            </p:txEl>
                                          </p:spTgt>
                                        </p:tgtEl>
                                        <p:attrNameLst>
                                          <p:attrName>style.visibility</p:attrName>
                                        </p:attrNameLst>
                                      </p:cBhvr>
                                      <p:to>
                                        <p:strVal val="visible"/>
                                      </p:to>
                                    </p:set>
                                    <p:animEffect transition="in" filter="blinds(horizontal)">
                                      <p:cBhvr>
                                        <p:cTn id="43" dur="500"/>
                                        <p:tgtEl>
                                          <p:spTgt spid="1792003">
                                            <p:txEl>
                                              <p:pRg st="9" end="9"/>
                                            </p:txEl>
                                          </p:spTgt>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792003">
                                            <p:txEl>
                                              <p:pRg st="10" end="10"/>
                                            </p:txEl>
                                          </p:spTgt>
                                        </p:tgtEl>
                                        <p:attrNameLst>
                                          <p:attrName>style.visibility</p:attrName>
                                        </p:attrNameLst>
                                      </p:cBhvr>
                                      <p:to>
                                        <p:strVal val="visible"/>
                                      </p:to>
                                    </p:set>
                                    <p:animEffect transition="in" filter="blinds(horizontal)">
                                      <p:cBhvr>
                                        <p:cTn id="47" dur="500"/>
                                        <p:tgtEl>
                                          <p:spTgt spid="1792003">
                                            <p:txEl>
                                              <p:pRg st="10" end="10"/>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792003">
                                            <p:txEl>
                                              <p:pRg st="11" end="11"/>
                                            </p:txEl>
                                          </p:spTgt>
                                        </p:tgtEl>
                                        <p:attrNameLst>
                                          <p:attrName>style.visibility</p:attrName>
                                        </p:attrNameLst>
                                      </p:cBhvr>
                                      <p:to>
                                        <p:strVal val="visible"/>
                                      </p:to>
                                    </p:set>
                                    <p:animEffect transition="in" filter="blinds(horizontal)">
                                      <p:cBhvr>
                                        <p:cTn id="50" dur="500"/>
                                        <p:tgtEl>
                                          <p:spTgt spid="1792003">
                                            <p:txEl>
                                              <p:pRg st="11" end="11"/>
                                            </p:txEl>
                                          </p:spTgt>
                                        </p:tgtEl>
                                      </p:cBhvr>
                                    </p:animEffect>
                                  </p:childTnLst>
                                </p:cTn>
                              </p:par>
                            </p:childTnLst>
                          </p:cTn>
                        </p:par>
                        <p:par>
                          <p:cTn id="51" fill="hold">
                            <p:stCondLst>
                              <p:cond delay="5500"/>
                            </p:stCondLst>
                            <p:childTnLst>
                              <p:par>
                                <p:cTn id="52" presetID="3" presetClass="entr" presetSubtype="10" fill="hold" grpId="0" nodeType="afterEffect">
                                  <p:stCondLst>
                                    <p:cond delay="0"/>
                                  </p:stCondLst>
                                  <p:childTnLst>
                                    <p:set>
                                      <p:cBhvr>
                                        <p:cTn id="53" dur="1" fill="hold">
                                          <p:stCondLst>
                                            <p:cond delay="0"/>
                                          </p:stCondLst>
                                        </p:cTn>
                                        <p:tgtEl>
                                          <p:spTgt spid="1792003">
                                            <p:txEl>
                                              <p:pRg st="12" end="12"/>
                                            </p:txEl>
                                          </p:spTgt>
                                        </p:tgtEl>
                                        <p:attrNameLst>
                                          <p:attrName>style.visibility</p:attrName>
                                        </p:attrNameLst>
                                      </p:cBhvr>
                                      <p:to>
                                        <p:strVal val="visible"/>
                                      </p:to>
                                    </p:set>
                                    <p:animEffect transition="in" filter="blinds(horizontal)">
                                      <p:cBhvr>
                                        <p:cTn id="54" dur="500"/>
                                        <p:tgtEl>
                                          <p:spTgt spid="1792003">
                                            <p:txEl>
                                              <p:pRg st="12" end="12"/>
                                            </p:txEl>
                                          </p:spTgt>
                                        </p:tgtEl>
                                      </p:cBhvr>
                                    </p:animEffect>
                                  </p:childTnLst>
                                </p:cTn>
                              </p:par>
                            </p:childTnLst>
                          </p:cTn>
                        </p:par>
                        <p:par>
                          <p:cTn id="55" fill="hold" nodeType="afterGroup">
                            <p:stCondLst>
                              <p:cond delay="6000"/>
                            </p:stCondLst>
                            <p:childTnLst>
                              <p:par>
                                <p:cTn id="56" presetID="3" presetClass="entr" presetSubtype="10" fill="hold" grpId="0" nodeType="afterEffect">
                                  <p:stCondLst>
                                    <p:cond delay="0"/>
                                  </p:stCondLst>
                                  <p:childTnLst>
                                    <p:set>
                                      <p:cBhvr>
                                        <p:cTn id="57" dur="1" fill="hold">
                                          <p:stCondLst>
                                            <p:cond delay="0"/>
                                          </p:stCondLst>
                                        </p:cTn>
                                        <p:tgtEl>
                                          <p:spTgt spid="1792003">
                                            <p:txEl>
                                              <p:pRg st="13" end="13"/>
                                            </p:txEl>
                                          </p:spTgt>
                                        </p:tgtEl>
                                        <p:attrNameLst>
                                          <p:attrName>style.visibility</p:attrName>
                                        </p:attrNameLst>
                                      </p:cBhvr>
                                      <p:to>
                                        <p:strVal val="visible"/>
                                      </p:to>
                                    </p:set>
                                    <p:animEffect transition="in" filter="blinds(horizontal)">
                                      <p:cBhvr>
                                        <p:cTn id="58" dur="500"/>
                                        <p:tgtEl>
                                          <p:spTgt spid="1792003">
                                            <p:txEl>
                                              <p:pRg st="13" end="13"/>
                                            </p:txEl>
                                          </p:spTgt>
                                        </p:tgtEl>
                                      </p:cBhvr>
                                    </p:animEffect>
                                  </p:childTnLst>
                                </p:cTn>
                              </p:par>
                            </p:childTnLst>
                          </p:cTn>
                        </p:par>
                        <p:par>
                          <p:cTn id="59" fill="hold" nodeType="afterGroup">
                            <p:stCondLst>
                              <p:cond delay="6500"/>
                            </p:stCondLst>
                            <p:childTnLst>
                              <p:par>
                                <p:cTn id="60" presetID="3" presetClass="entr" presetSubtype="10" fill="hold" grpId="0" nodeType="afterEffect">
                                  <p:stCondLst>
                                    <p:cond delay="0"/>
                                  </p:stCondLst>
                                  <p:childTnLst>
                                    <p:set>
                                      <p:cBhvr>
                                        <p:cTn id="61" dur="1" fill="hold">
                                          <p:stCondLst>
                                            <p:cond delay="0"/>
                                          </p:stCondLst>
                                        </p:cTn>
                                        <p:tgtEl>
                                          <p:spTgt spid="1792003">
                                            <p:txEl>
                                              <p:pRg st="14" end="14"/>
                                            </p:txEl>
                                          </p:spTgt>
                                        </p:tgtEl>
                                        <p:attrNameLst>
                                          <p:attrName>style.visibility</p:attrName>
                                        </p:attrNameLst>
                                      </p:cBhvr>
                                      <p:to>
                                        <p:strVal val="visible"/>
                                      </p:to>
                                    </p:set>
                                    <p:animEffect transition="in" filter="blinds(horizontal)">
                                      <p:cBhvr>
                                        <p:cTn id="62" dur="500"/>
                                        <p:tgtEl>
                                          <p:spTgt spid="179200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0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1258888" y="71438"/>
            <a:ext cx="6337300"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93027" name="Rectangle 3"/>
          <p:cNvSpPr>
            <a:spLocks noGrp="1" noChangeArrowheads="1"/>
          </p:cNvSpPr>
          <p:nvPr>
            <p:ph type="body" sz="half" idx="1"/>
          </p:nvPr>
        </p:nvSpPr>
        <p:spPr>
          <a:xfrm>
            <a:off x="395537" y="1219200"/>
            <a:ext cx="8064896" cy="4514056"/>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rect">
                    <a:fillToRect l="100000" t="100000"/>
                  </a:path>
                </a:gradFill>
              </a14:hiddenFill>
            </a:ext>
          </a:extLst>
        </p:spPr>
        <p:txBody>
          <a:bodyPr lIns="92075" tIns="46038" rIns="92075" bIns="46038"/>
          <a:lstStyle/>
          <a:p>
            <a:pPr>
              <a:lnSpc>
                <a:spcPct val="120000"/>
              </a:lnSpc>
              <a:buFont typeface="Marlett" pitchFamily="2" charset="2"/>
              <a:buChar char="n"/>
            </a:pPr>
            <a:r>
              <a:rPr lang="zh-CN" altLang="en-US" sz="3200" b="1" dirty="0">
                <a:latin typeface="宋体" charset="-122"/>
              </a:rPr>
              <a:t>文件与目录</a:t>
            </a:r>
            <a:r>
              <a:rPr lang="zh-CN" altLang="zh-CN" sz="3200" b="1" dirty="0">
                <a:latin typeface="宋体" charset="-122"/>
              </a:rPr>
              <a:t>结构</a:t>
            </a:r>
            <a:endParaRPr lang="zh-CN" altLang="en-US" sz="3200" b="1" dirty="0">
              <a:latin typeface="宋体" charset="-122"/>
            </a:endParaRPr>
          </a:p>
          <a:p>
            <a:pPr lvl="1">
              <a:lnSpc>
                <a:spcPct val="120000"/>
              </a:lnSpc>
              <a:buFont typeface="Marlett" pitchFamily="2" charset="2"/>
              <a:buChar char="n"/>
            </a:pPr>
            <a:r>
              <a:rPr lang="zh-CN" altLang="en-US" sz="2000" b="1" dirty="0">
                <a:latin typeface="楷体_GB2312" pitchFamily="49" charset="-122"/>
              </a:rPr>
              <a:t>目录结构：文件的控制块集中存放在磁盘的特定位置上构成了文件目录。 </a:t>
            </a:r>
            <a:r>
              <a:rPr lang="en-US" altLang="zh-CN" sz="2000" b="1" dirty="0"/>
              <a:t>MS-DOS</a:t>
            </a:r>
            <a:r>
              <a:rPr lang="zh-CN" altLang="en-US" sz="2000" b="1" dirty="0"/>
              <a:t>和</a:t>
            </a:r>
            <a:r>
              <a:rPr lang="en-US" altLang="zh-CN" sz="2000" b="1" dirty="0"/>
              <a:t>WINDOWS</a:t>
            </a:r>
            <a:r>
              <a:rPr lang="zh-CN" altLang="en-US" sz="2000" b="1" dirty="0"/>
              <a:t>均采用了多级目录结构即树形目录结构。</a:t>
            </a:r>
          </a:p>
          <a:p>
            <a:pPr lvl="1">
              <a:lnSpc>
                <a:spcPct val="120000"/>
              </a:lnSpc>
              <a:buFont typeface="Marlett" pitchFamily="2" charset="2"/>
              <a:buChar char="n"/>
            </a:pPr>
            <a:r>
              <a:rPr lang="zh-CN" altLang="en-US" sz="2000" b="1" dirty="0"/>
              <a:t>树形目录结构</a:t>
            </a:r>
            <a:r>
              <a:rPr lang="en-US" altLang="zh-CN" sz="2000" b="1" dirty="0"/>
              <a:t>——</a:t>
            </a:r>
            <a:r>
              <a:rPr lang="zh-CN" altLang="en-US" sz="2000" b="1" dirty="0"/>
              <a:t>在一个盘上有一个根目录，在根目录中有若干个子目录和文件，而每个子目录中又有若干个子目录和文件，依此类推，犹如一棵倒置的树。</a:t>
            </a:r>
          </a:p>
          <a:p>
            <a:pPr lvl="1">
              <a:lnSpc>
                <a:spcPct val="120000"/>
              </a:lnSpc>
              <a:buFont typeface="Marlett" pitchFamily="2" charset="2"/>
              <a:buChar char="n"/>
            </a:pPr>
            <a:r>
              <a:rPr lang="zh-CN" altLang="en-US" sz="2000" b="1" dirty="0"/>
              <a:t>在树形目录结构中，根目录只有一个，由系统确立（磁盘格式化时建立），而子目录则可以有多个，其由用户建立，个数的多少受磁盘空间的限制。</a:t>
            </a:r>
            <a:r>
              <a:rPr lang="zh-CN" altLang="en-US" sz="2400" b="1" dirty="0"/>
              <a:t>    </a:t>
            </a:r>
            <a:endParaRPr lang="zh-CN" altLang="en-US" sz="2400" b="1" dirty="0">
              <a:effectLst>
                <a:outerShdw blurRad="38100" dist="38100" dir="2700000" algn="tl">
                  <a:srgbClr val="C0C0C0"/>
                </a:outerShdw>
              </a:effectLst>
              <a:latin typeface="楷体_GB2312" pitchFamily="49" charset="-122"/>
            </a:endParaRPr>
          </a:p>
        </p:txBody>
      </p:sp>
    </p:spTree>
    <p:extLst>
      <p:ext uri="{BB962C8B-B14F-4D97-AF65-F5344CB8AC3E}">
        <p14:creationId xmlns:p14="http://schemas.microsoft.com/office/powerpoint/2010/main" val="3805629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93027">
                                            <p:txEl>
                                              <p:pRg st="0" end="0"/>
                                            </p:txEl>
                                          </p:spTgt>
                                        </p:tgtEl>
                                        <p:attrNameLst>
                                          <p:attrName>style.visibility</p:attrName>
                                        </p:attrNameLst>
                                      </p:cBhvr>
                                      <p:to>
                                        <p:strVal val="visible"/>
                                      </p:to>
                                    </p:set>
                                    <p:anim calcmode="lin" valueType="num">
                                      <p:cBhvr additive="base">
                                        <p:cTn id="7" dur="500" fill="hold"/>
                                        <p:tgtEl>
                                          <p:spTgt spid="1793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302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93027">
                                            <p:txEl>
                                              <p:pRg st="1" end="1"/>
                                            </p:txEl>
                                          </p:spTgt>
                                        </p:tgtEl>
                                        <p:attrNameLst>
                                          <p:attrName>style.visibility</p:attrName>
                                        </p:attrNameLst>
                                      </p:cBhvr>
                                      <p:to>
                                        <p:strVal val="visible"/>
                                      </p:to>
                                    </p:set>
                                    <p:anim calcmode="lin" valueType="num">
                                      <p:cBhvr additive="base">
                                        <p:cTn id="12" dur="500" fill="hold"/>
                                        <p:tgtEl>
                                          <p:spTgt spid="179302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93027">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793027">
                                            <p:txEl>
                                              <p:pRg st="2" end="2"/>
                                            </p:txEl>
                                          </p:spTgt>
                                        </p:tgtEl>
                                        <p:attrNameLst>
                                          <p:attrName>style.visibility</p:attrName>
                                        </p:attrNameLst>
                                      </p:cBhvr>
                                      <p:to>
                                        <p:strVal val="visible"/>
                                      </p:to>
                                    </p:set>
                                    <p:anim calcmode="lin" valueType="num">
                                      <p:cBhvr additive="base">
                                        <p:cTn id="17" dur="500" fill="hold"/>
                                        <p:tgtEl>
                                          <p:spTgt spid="179302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93027">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793027">
                                            <p:txEl>
                                              <p:pRg st="3" end="3"/>
                                            </p:txEl>
                                          </p:spTgt>
                                        </p:tgtEl>
                                        <p:attrNameLst>
                                          <p:attrName>style.visibility</p:attrName>
                                        </p:attrNameLst>
                                      </p:cBhvr>
                                      <p:to>
                                        <p:strVal val="visible"/>
                                      </p:to>
                                    </p:set>
                                    <p:anim calcmode="lin" valueType="num">
                                      <p:cBhvr additive="base">
                                        <p:cTn id="22" dur="500" fill="hold"/>
                                        <p:tgtEl>
                                          <p:spTgt spid="179302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9302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a:xfrm>
            <a:off x="1547813" y="71438"/>
            <a:ext cx="6048375"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94051" name="Rectangle 3"/>
          <p:cNvSpPr>
            <a:spLocks noGrp="1" noChangeArrowheads="1"/>
          </p:cNvSpPr>
          <p:nvPr>
            <p:ph type="body" sz="half" idx="1"/>
          </p:nvPr>
        </p:nvSpPr>
        <p:spPr>
          <a:xfrm>
            <a:off x="323850" y="1341438"/>
            <a:ext cx="8458200" cy="38163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rect">
                    <a:fillToRect l="100000" t="100000"/>
                  </a:path>
                </a:gradFill>
              </a14:hiddenFill>
            </a:ext>
          </a:extLst>
        </p:spPr>
        <p:txBody>
          <a:bodyPr lIns="92075" tIns="46038" rIns="92075" bIns="46038"/>
          <a:lstStyle/>
          <a:p>
            <a:pPr>
              <a:lnSpc>
                <a:spcPct val="105000"/>
              </a:lnSpc>
              <a:buFont typeface="Marlett" pitchFamily="2" charset="2"/>
              <a:buChar char="n"/>
            </a:pPr>
            <a:r>
              <a:rPr lang="zh-CN" altLang="en-US" b="1">
                <a:latin typeface="宋体" charset="-122"/>
              </a:rPr>
              <a:t>文件与目录</a:t>
            </a:r>
            <a:r>
              <a:rPr lang="zh-CN" altLang="zh-CN" b="1">
                <a:latin typeface="宋体" charset="-122"/>
              </a:rPr>
              <a:t>结构</a:t>
            </a:r>
            <a:endParaRPr lang="zh-CN" altLang="en-US" b="1">
              <a:latin typeface="宋体" charset="-122"/>
            </a:endParaRPr>
          </a:p>
          <a:p>
            <a:pPr lvl="1">
              <a:lnSpc>
                <a:spcPct val="105000"/>
              </a:lnSpc>
              <a:buFont typeface="Marlett" pitchFamily="2" charset="2"/>
              <a:buChar char="n"/>
            </a:pPr>
            <a:r>
              <a:rPr lang="zh-CN" altLang="en-US" sz="2200" b="1"/>
              <a:t>当前目录：当前实际所处的目录位置，即当前正在使用的目录。任何时刻每个驱动器都有一个当前目录。</a:t>
            </a:r>
          </a:p>
          <a:p>
            <a:pPr lvl="1">
              <a:lnSpc>
                <a:spcPct val="105000"/>
              </a:lnSpc>
              <a:buFont typeface="Marlett" pitchFamily="2" charset="2"/>
              <a:buChar char="n"/>
            </a:pPr>
            <a:r>
              <a:rPr lang="zh-CN" altLang="en-US" sz="2200" b="1"/>
              <a:t>文件路径：从根目录或当前目录开始由沿到文件所在目录的路线上的各级子目录名与分隔符“＼”所组成的子符串。</a:t>
            </a:r>
          </a:p>
          <a:p>
            <a:pPr lvl="2">
              <a:lnSpc>
                <a:spcPct val="105000"/>
              </a:lnSpc>
              <a:buFont typeface="Marlett" pitchFamily="2" charset="2"/>
              <a:buChar char="n"/>
            </a:pPr>
            <a:r>
              <a:rPr lang="zh-CN" altLang="en-US" sz="2100" b="1"/>
              <a:t>相对路径</a:t>
            </a:r>
            <a:r>
              <a:rPr lang="en-US" altLang="zh-CN" sz="2100" b="1"/>
              <a:t>——</a:t>
            </a:r>
            <a:r>
              <a:rPr lang="zh-CN" altLang="en-US" sz="2100" b="1"/>
              <a:t>从当前目录开始，以下级目录名开头。</a:t>
            </a:r>
          </a:p>
          <a:p>
            <a:pPr lvl="2">
              <a:lnSpc>
                <a:spcPct val="105000"/>
              </a:lnSpc>
              <a:buFont typeface="Marlett" pitchFamily="2" charset="2"/>
              <a:buChar char="n"/>
            </a:pPr>
            <a:r>
              <a:rPr lang="zh-CN" altLang="en-US" sz="2100" b="1"/>
              <a:t>绝对路径</a:t>
            </a:r>
            <a:r>
              <a:rPr lang="en-US" altLang="zh-CN" sz="2100" b="1"/>
              <a:t>——</a:t>
            </a:r>
            <a:r>
              <a:rPr lang="zh-CN" altLang="en-US" sz="2100" b="1"/>
              <a:t>从根目录开始，以“＼”开头。</a:t>
            </a:r>
            <a:r>
              <a:rPr lang="zh-CN" altLang="en-US" sz="2100" b="1">
                <a:solidFill>
                  <a:schemeClr val="bg1"/>
                </a:solidFill>
                <a:effectLst>
                  <a:outerShdw blurRad="38100" dist="38100" dir="2700000" algn="tl">
                    <a:srgbClr val="C0C0C0"/>
                  </a:outerShdw>
                </a:effectLst>
                <a:latin typeface="楷体_GB2312" pitchFamily="49" charset="-122"/>
              </a:rPr>
              <a:t>                                </a:t>
            </a:r>
          </a:p>
        </p:txBody>
      </p:sp>
    </p:spTree>
    <p:extLst>
      <p:ext uri="{BB962C8B-B14F-4D97-AF65-F5344CB8AC3E}">
        <p14:creationId xmlns:p14="http://schemas.microsoft.com/office/powerpoint/2010/main" val="27836162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94051">
                                            <p:txEl>
                                              <p:pRg st="0" end="0"/>
                                            </p:txEl>
                                          </p:spTgt>
                                        </p:tgtEl>
                                        <p:attrNameLst>
                                          <p:attrName>style.visibility</p:attrName>
                                        </p:attrNameLst>
                                      </p:cBhvr>
                                      <p:to>
                                        <p:strVal val="visible"/>
                                      </p:to>
                                    </p:set>
                                    <p:anim calcmode="lin" valueType="num">
                                      <p:cBhvr additive="base">
                                        <p:cTn id="7" dur="500" fill="hold"/>
                                        <p:tgtEl>
                                          <p:spTgt spid="17940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405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94051">
                                            <p:txEl>
                                              <p:pRg st="1" end="1"/>
                                            </p:txEl>
                                          </p:spTgt>
                                        </p:tgtEl>
                                        <p:attrNameLst>
                                          <p:attrName>style.visibility</p:attrName>
                                        </p:attrNameLst>
                                      </p:cBhvr>
                                      <p:to>
                                        <p:strVal val="visible"/>
                                      </p:to>
                                    </p:set>
                                    <p:anim calcmode="lin" valueType="num">
                                      <p:cBhvr additive="base">
                                        <p:cTn id="12" dur="500" fill="hold"/>
                                        <p:tgtEl>
                                          <p:spTgt spid="179405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9405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794051">
                                            <p:txEl>
                                              <p:pRg st="2" end="2"/>
                                            </p:txEl>
                                          </p:spTgt>
                                        </p:tgtEl>
                                        <p:attrNameLst>
                                          <p:attrName>style.visibility</p:attrName>
                                        </p:attrNameLst>
                                      </p:cBhvr>
                                      <p:to>
                                        <p:strVal val="visible"/>
                                      </p:to>
                                    </p:set>
                                    <p:anim calcmode="lin" valueType="num">
                                      <p:cBhvr additive="base">
                                        <p:cTn id="17" dur="500" fill="hold"/>
                                        <p:tgtEl>
                                          <p:spTgt spid="179405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9405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794051">
                                            <p:txEl>
                                              <p:pRg st="3" end="3"/>
                                            </p:txEl>
                                          </p:spTgt>
                                        </p:tgtEl>
                                        <p:attrNameLst>
                                          <p:attrName>style.visibility</p:attrName>
                                        </p:attrNameLst>
                                      </p:cBhvr>
                                      <p:to>
                                        <p:strVal val="visible"/>
                                      </p:to>
                                    </p:set>
                                    <p:anim calcmode="lin" valueType="num">
                                      <p:cBhvr additive="base">
                                        <p:cTn id="22" dur="500" fill="hold"/>
                                        <p:tgtEl>
                                          <p:spTgt spid="179405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9405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794051">
                                            <p:txEl>
                                              <p:pRg st="4" end="4"/>
                                            </p:txEl>
                                          </p:spTgt>
                                        </p:tgtEl>
                                        <p:attrNameLst>
                                          <p:attrName>style.visibility</p:attrName>
                                        </p:attrNameLst>
                                      </p:cBhvr>
                                      <p:to>
                                        <p:strVal val="visible"/>
                                      </p:to>
                                    </p:set>
                                    <p:anim calcmode="lin" valueType="num">
                                      <p:cBhvr additive="base">
                                        <p:cTn id="27" dur="500" fill="hold"/>
                                        <p:tgtEl>
                                          <p:spTgt spid="179405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9405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4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5074" name="Rectangle 2"/>
          <p:cNvSpPr>
            <a:spLocks noGrp="1" noChangeArrowheads="1"/>
          </p:cNvSpPr>
          <p:nvPr>
            <p:ph type="title"/>
          </p:nvPr>
        </p:nvSpPr>
        <p:spPr>
          <a:xfrm>
            <a:off x="1258888" y="71438"/>
            <a:ext cx="648176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latin typeface="华文琥珀" pitchFamily="2" charset="-122"/>
              </a:rPr>
              <a:t>操作系统的功能</a:t>
            </a:r>
            <a:r>
              <a:rPr lang="en-US" altLang="zh-CN" sz="2400" b="0">
                <a:latin typeface="华文琥珀" pitchFamily="2" charset="-122"/>
              </a:rPr>
              <a:t>---</a:t>
            </a:r>
            <a:r>
              <a:rPr lang="zh-CN" altLang="en-US" sz="2400" b="0">
                <a:latin typeface="华文琥珀" pitchFamily="2" charset="-122"/>
              </a:rPr>
              <a:t>文件系统概述</a:t>
            </a:r>
          </a:p>
        </p:txBody>
      </p:sp>
      <p:sp>
        <p:nvSpPr>
          <p:cNvPr id="1795075" name="Rectangle 3"/>
          <p:cNvSpPr>
            <a:spLocks noGrp="1" noChangeArrowheads="1"/>
          </p:cNvSpPr>
          <p:nvPr>
            <p:ph type="body" sz="half" idx="1"/>
          </p:nvPr>
        </p:nvSpPr>
        <p:spPr>
          <a:xfrm>
            <a:off x="468313" y="1196975"/>
            <a:ext cx="8388350" cy="47529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18900000" scaled="1"/>
                </a:gradFill>
              </a14:hiddenFill>
            </a:ext>
          </a:extLst>
        </p:spPr>
        <p:txBody>
          <a:bodyPr lIns="92075" tIns="46038" rIns="92075" bIns="46038"/>
          <a:lstStyle/>
          <a:p>
            <a:pPr>
              <a:lnSpc>
                <a:spcPct val="140000"/>
              </a:lnSpc>
              <a:buFont typeface="Marlett" pitchFamily="2" charset="2"/>
              <a:buChar char="n"/>
            </a:pPr>
            <a:r>
              <a:rPr lang="zh-CN" altLang="en-US" b="1" dirty="0">
                <a:solidFill>
                  <a:srgbClr val="FF0000"/>
                </a:solidFill>
                <a:latin typeface="宋体" charset="-122"/>
              </a:rPr>
              <a:t>文件与目录</a:t>
            </a:r>
            <a:r>
              <a:rPr lang="zh-CN" altLang="zh-CN" b="1" dirty="0" smtClean="0">
                <a:solidFill>
                  <a:srgbClr val="FF0000"/>
                </a:solidFill>
                <a:latin typeface="宋体" charset="-122"/>
              </a:rPr>
              <a:t>结构</a:t>
            </a:r>
            <a:r>
              <a:rPr lang="zh-CN" altLang="en-US" b="1" dirty="0" smtClean="0">
                <a:solidFill>
                  <a:srgbClr val="FF0000"/>
                </a:solidFill>
                <a:latin typeface="宋体" charset="-122"/>
              </a:rPr>
              <a:t>（树形结构）</a:t>
            </a:r>
            <a:endParaRPr lang="zh-CN" altLang="en-US" b="1" dirty="0">
              <a:solidFill>
                <a:srgbClr val="FF0000"/>
              </a:solidFill>
              <a:latin typeface="宋体" charset="-122"/>
            </a:endParaRPr>
          </a:p>
          <a:p>
            <a:pPr lvl="1">
              <a:lnSpc>
                <a:spcPct val="140000"/>
              </a:lnSpc>
              <a:buFont typeface="Marlett" pitchFamily="2" charset="2"/>
              <a:buChar char="n"/>
            </a:pPr>
            <a:r>
              <a:rPr lang="zh-CN" altLang="en-US" sz="2200" b="1" dirty="0">
                <a:latin typeface="楷体_GB2312" pitchFamily="49" charset="-122"/>
              </a:rPr>
              <a:t>驱动器号：</a:t>
            </a:r>
            <a:r>
              <a:rPr lang="en-US" altLang="zh-CN" sz="2200" b="1" dirty="0"/>
              <a:t>D</a:t>
            </a:r>
            <a:r>
              <a:rPr lang="zh-CN" altLang="en-US" sz="2200" b="1" dirty="0"/>
              <a:t>：（</a:t>
            </a:r>
            <a:r>
              <a:rPr lang="en-US" altLang="zh-CN" sz="2200" b="1" dirty="0"/>
              <a:t>C</a:t>
            </a:r>
            <a:r>
              <a:rPr lang="zh-CN" altLang="en-US" sz="2200" b="1" dirty="0"/>
              <a:t>：、</a:t>
            </a:r>
            <a:r>
              <a:rPr lang="en-US" altLang="zh-CN" sz="2200" b="1" dirty="0"/>
              <a:t>A</a:t>
            </a:r>
            <a:r>
              <a:rPr lang="zh-CN" altLang="en-US" sz="2200" b="1" dirty="0"/>
              <a:t>：、</a:t>
            </a:r>
            <a:r>
              <a:rPr lang="en-US" altLang="zh-CN" sz="2200" b="1" dirty="0"/>
              <a:t>B</a:t>
            </a:r>
            <a:r>
              <a:rPr lang="zh-CN" altLang="en-US" sz="2200" b="1" dirty="0"/>
              <a:t>：、</a:t>
            </a:r>
            <a:r>
              <a:rPr lang="en-US" altLang="zh-CN" sz="2200" b="1" dirty="0"/>
              <a:t>D</a:t>
            </a:r>
            <a:r>
              <a:rPr lang="zh-CN" altLang="en-US" sz="2200" b="1" dirty="0"/>
              <a:t>：、</a:t>
            </a:r>
            <a:r>
              <a:rPr lang="en-US" altLang="zh-CN" sz="2200" b="1" dirty="0"/>
              <a:t>E</a:t>
            </a:r>
            <a:r>
              <a:rPr lang="zh-CN" altLang="en-US" sz="2200" b="1" dirty="0"/>
              <a:t>：、</a:t>
            </a:r>
            <a:r>
              <a:rPr lang="en-US" altLang="zh-CN" sz="2200" b="1" dirty="0"/>
              <a:t>F</a:t>
            </a:r>
            <a:r>
              <a:rPr lang="zh-CN" altLang="en-US" sz="2200" b="1" dirty="0"/>
              <a:t>：）</a:t>
            </a:r>
          </a:p>
          <a:p>
            <a:pPr lvl="1">
              <a:lnSpc>
                <a:spcPct val="140000"/>
              </a:lnSpc>
              <a:buFont typeface="Marlett" pitchFamily="2" charset="2"/>
              <a:buChar char="n"/>
            </a:pPr>
            <a:r>
              <a:rPr lang="zh-CN" altLang="en-US" sz="2200" b="1" dirty="0">
                <a:latin typeface="楷体_GB2312" pitchFamily="49" charset="-122"/>
              </a:rPr>
              <a:t>文件所在目录路径：</a:t>
            </a:r>
            <a:r>
              <a:rPr lang="en-US" altLang="zh-CN" sz="2200" b="1" dirty="0"/>
              <a:t>PATH</a:t>
            </a:r>
            <a:r>
              <a:rPr lang="zh-CN" altLang="en-US" sz="2200" b="1" dirty="0">
                <a:latin typeface="楷体_GB2312" pitchFamily="49" charset="-122"/>
              </a:rPr>
              <a:t>（相对路径或绝对路径）</a:t>
            </a:r>
          </a:p>
          <a:p>
            <a:pPr lvl="1">
              <a:lnSpc>
                <a:spcPct val="140000"/>
              </a:lnSpc>
              <a:buFont typeface="Marlett" pitchFamily="2" charset="2"/>
              <a:buChar char="n"/>
            </a:pPr>
            <a:r>
              <a:rPr lang="zh-CN" altLang="en-US" sz="2200" b="1" dirty="0">
                <a:latin typeface="楷体_GB2312" pitchFamily="49" charset="-122"/>
              </a:rPr>
              <a:t>文件及扩展名：</a:t>
            </a:r>
            <a:r>
              <a:rPr lang="en-US" altLang="zh-CN" sz="2200" b="1" dirty="0"/>
              <a:t>FILENAME.EXT</a:t>
            </a:r>
          </a:p>
          <a:p>
            <a:pPr lvl="1">
              <a:lnSpc>
                <a:spcPct val="140000"/>
              </a:lnSpc>
              <a:buFont typeface="Marlett" pitchFamily="2" charset="2"/>
              <a:buChar char="n"/>
            </a:pPr>
            <a:r>
              <a:rPr lang="zh-CN" altLang="en-US" sz="2200" b="1" dirty="0">
                <a:latin typeface="楷体_GB2312" pitchFamily="49" charset="-122"/>
              </a:rPr>
              <a:t>一个文件的完整标识为：</a:t>
            </a:r>
          </a:p>
          <a:p>
            <a:pPr lvl="2">
              <a:lnSpc>
                <a:spcPct val="140000"/>
              </a:lnSpc>
              <a:buFont typeface="Wingdings" pitchFamily="2" charset="2"/>
              <a:buNone/>
            </a:pPr>
            <a:r>
              <a:rPr lang="en-US" altLang="zh-CN" sz="2100" b="1" dirty="0"/>
              <a:t>[D</a:t>
            </a:r>
            <a:r>
              <a:rPr lang="zh-CN" altLang="en-US" sz="2100" b="1" dirty="0"/>
              <a:t>：</a:t>
            </a:r>
            <a:r>
              <a:rPr lang="en-US" altLang="zh-CN" sz="2100" b="1" dirty="0"/>
              <a:t>] [PATH] FILENAME [.EXT]</a:t>
            </a:r>
            <a:endParaRPr lang="en-US" altLang="zh-CN" sz="2100" b="1" dirty="0">
              <a:latin typeface="楷体_GB2312" pitchFamily="49" charset="-122"/>
            </a:endParaRPr>
          </a:p>
        </p:txBody>
      </p:sp>
    </p:spTree>
    <p:extLst>
      <p:ext uri="{BB962C8B-B14F-4D97-AF65-F5344CB8AC3E}">
        <p14:creationId xmlns:p14="http://schemas.microsoft.com/office/powerpoint/2010/main" val="17073095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95075">
                                            <p:txEl>
                                              <p:pRg st="0" end="0"/>
                                            </p:txEl>
                                          </p:spTgt>
                                        </p:tgtEl>
                                        <p:attrNameLst>
                                          <p:attrName>style.visibility</p:attrName>
                                        </p:attrNameLst>
                                      </p:cBhvr>
                                      <p:to>
                                        <p:strVal val="visible"/>
                                      </p:to>
                                    </p:set>
                                    <p:anim calcmode="lin" valueType="num">
                                      <p:cBhvr>
                                        <p:cTn id="7" dur="500" fill="hold"/>
                                        <p:tgtEl>
                                          <p:spTgt spid="179507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7950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9507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795075">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795075">
                                            <p:txEl>
                                              <p:pRg st="1" end="1"/>
                                            </p:txEl>
                                          </p:spTgt>
                                        </p:tgtEl>
                                        <p:attrNameLst>
                                          <p:attrName>style.visibility</p:attrName>
                                        </p:attrNameLst>
                                      </p:cBhvr>
                                      <p:to>
                                        <p:strVal val="visible"/>
                                      </p:to>
                                    </p:set>
                                    <p:anim calcmode="lin" valueType="num">
                                      <p:cBhvr>
                                        <p:cTn id="14" dur="500" fill="hold"/>
                                        <p:tgtEl>
                                          <p:spTgt spid="1795075">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79507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79507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795075">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1795075">
                                            <p:txEl>
                                              <p:pRg st="2" end="2"/>
                                            </p:txEl>
                                          </p:spTgt>
                                        </p:tgtEl>
                                        <p:attrNameLst>
                                          <p:attrName>style.visibility</p:attrName>
                                        </p:attrNameLst>
                                      </p:cBhvr>
                                      <p:to>
                                        <p:strVal val="visible"/>
                                      </p:to>
                                    </p:set>
                                    <p:anim calcmode="lin" valueType="num">
                                      <p:cBhvr>
                                        <p:cTn id="21" dur="500" fill="hold"/>
                                        <p:tgtEl>
                                          <p:spTgt spid="1795075">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795075">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79507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795075">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1795075">
                                            <p:txEl>
                                              <p:pRg st="3" end="3"/>
                                            </p:txEl>
                                          </p:spTgt>
                                        </p:tgtEl>
                                        <p:attrNameLst>
                                          <p:attrName>style.visibility</p:attrName>
                                        </p:attrNameLst>
                                      </p:cBhvr>
                                      <p:to>
                                        <p:strVal val="visible"/>
                                      </p:to>
                                    </p:set>
                                    <p:anim calcmode="lin" valueType="num">
                                      <p:cBhvr>
                                        <p:cTn id="28" dur="500" fill="hold"/>
                                        <p:tgtEl>
                                          <p:spTgt spid="1795075">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795075">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79507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795075">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1795075">
                                            <p:txEl>
                                              <p:pRg st="4" end="4"/>
                                            </p:txEl>
                                          </p:spTgt>
                                        </p:tgtEl>
                                        <p:attrNameLst>
                                          <p:attrName>style.visibility</p:attrName>
                                        </p:attrNameLst>
                                      </p:cBhvr>
                                      <p:to>
                                        <p:strVal val="visible"/>
                                      </p:to>
                                    </p:set>
                                    <p:anim calcmode="lin" valueType="num">
                                      <p:cBhvr>
                                        <p:cTn id="35" dur="500" fill="hold"/>
                                        <p:tgtEl>
                                          <p:spTgt spid="1795075">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795075">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79507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795075">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17" presetClass="entr" presetSubtype="8" fill="hold" grpId="0" nodeType="afterEffect">
                                  <p:stCondLst>
                                    <p:cond delay="0"/>
                                  </p:stCondLst>
                                  <p:childTnLst>
                                    <p:set>
                                      <p:cBhvr>
                                        <p:cTn id="41" dur="1" fill="hold">
                                          <p:stCondLst>
                                            <p:cond delay="0"/>
                                          </p:stCondLst>
                                        </p:cTn>
                                        <p:tgtEl>
                                          <p:spTgt spid="1795075">
                                            <p:txEl>
                                              <p:pRg st="5" end="5"/>
                                            </p:txEl>
                                          </p:spTgt>
                                        </p:tgtEl>
                                        <p:attrNameLst>
                                          <p:attrName>style.visibility</p:attrName>
                                        </p:attrNameLst>
                                      </p:cBhvr>
                                      <p:to>
                                        <p:strVal val="visible"/>
                                      </p:to>
                                    </p:set>
                                    <p:anim calcmode="lin" valueType="num">
                                      <p:cBhvr>
                                        <p:cTn id="42" dur="500" fill="hold"/>
                                        <p:tgtEl>
                                          <p:spTgt spid="1795075">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1795075">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1795075">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79507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a:xfrm>
            <a:off x="0" y="0"/>
            <a:ext cx="9142413" cy="88106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2700000" scaled="1"/>
                </a:gradFill>
              </a14:hiddenFill>
            </a:ext>
          </a:extLst>
        </p:spPr>
        <p:txBody>
          <a:bodyPr lIns="92075" tIns="46038" rIns="92075" bIns="46038" anchor="ctr"/>
          <a:lstStyle/>
          <a:p>
            <a:r>
              <a:rPr lang="zh-CN" altLang="en-US" b="0">
                <a:latin typeface="华文琥珀" pitchFamily="2" charset="-122"/>
              </a:rPr>
              <a:t>操作系统的功能</a:t>
            </a:r>
            <a:r>
              <a:rPr lang="en-US" altLang="zh-CN" sz="2800" b="0">
                <a:latin typeface="华文琥珀" pitchFamily="2" charset="-122"/>
              </a:rPr>
              <a:t>---</a:t>
            </a:r>
            <a:r>
              <a:rPr lang="zh-CN" altLang="en-US" sz="2800" b="0">
                <a:latin typeface="华文琥珀" pitchFamily="2" charset="-122"/>
              </a:rPr>
              <a:t>文件系统概述</a:t>
            </a:r>
            <a:r>
              <a:rPr lang="zh-CN" altLang="en-US" b="0">
                <a:solidFill>
                  <a:schemeClr val="bg1"/>
                </a:solidFill>
                <a:latin typeface="宋体" charset="-122"/>
              </a:rPr>
              <a:t> </a:t>
            </a:r>
            <a:r>
              <a:rPr lang="zh-CN" altLang="en-US" sz="3600" b="0" i="1">
                <a:effectLst>
                  <a:outerShdw blurRad="38100" dist="38100" dir="2700000" algn="tl">
                    <a:srgbClr val="C0C0C0"/>
                  </a:outerShdw>
                </a:effectLst>
                <a:latin typeface="楷体_GB2312" pitchFamily="49" charset="-122"/>
                <a:ea typeface="楷体_GB2312" pitchFamily="49" charset="-122"/>
              </a:rPr>
              <a:t> </a:t>
            </a:r>
            <a:r>
              <a:rPr lang="zh-CN" altLang="en-US" sz="4400" b="0" i="1">
                <a:effectLst>
                  <a:outerShdw blurRad="38100" dist="38100" dir="2700000" algn="tl">
                    <a:srgbClr val="C0C0C0"/>
                  </a:outerShdw>
                </a:effectLst>
                <a:latin typeface="楷体_GB2312" pitchFamily="49" charset="-122"/>
                <a:ea typeface="楷体_GB2312" pitchFamily="49" charset="-122"/>
              </a:rPr>
              <a:t> </a:t>
            </a:r>
          </a:p>
        </p:txBody>
      </p:sp>
      <p:sp>
        <p:nvSpPr>
          <p:cNvPr id="1796099" name="Rectangle 3"/>
          <p:cNvSpPr>
            <a:spLocks noGrp="1" noChangeArrowheads="1"/>
          </p:cNvSpPr>
          <p:nvPr>
            <p:ph type="body" sz="half" idx="1"/>
          </p:nvPr>
        </p:nvSpPr>
        <p:spPr>
          <a:xfrm>
            <a:off x="0" y="763588"/>
            <a:ext cx="9142413" cy="6094412"/>
          </a:xfrm>
          <a:solidFill>
            <a:schemeClr val="accent2"/>
          </a:solidFill>
          <a:ln>
            <a:solidFill>
              <a:schemeClr val="bg1"/>
            </a:solidFill>
            <a:miter lim="800000"/>
            <a:headEnd/>
            <a:tailEnd/>
          </a:ln>
        </p:spPr>
        <p:txBody>
          <a:bodyPr lIns="92075" tIns="46038" rIns="92075" bIns="46038"/>
          <a:lstStyle/>
          <a:p>
            <a:pPr>
              <a:lnSpc>
                <a:spcPct val="90000"/>
              </a:lnSpc>
              <a:buFont typeface="Marlett" pitchFamily="2" charset="2"/>
              <a:buNone/>
            </a:pPr>
            <a:r>
              <a:rPr lang="en-US" altLang="zh-CN" sz="2600" b="1">
                <a:solidFill>
                  <a:schemeClr val="bg1"/>
                </a:solidFill>
                <a:latin typeface="楷体_GB2312" pitchFamily="49" charset="-122"/>
                <a:ea typeface="楷体_GB2312" pitchFamily="49" charset="-122"/>
              </a:rPr>
              <a:t>   </a:t>
            </a:r>
          </a:p>
        </p:txBody>
      </p:sp>
      <p:sp>
        <p:nvSpPr>
          <p:cNvPr id="1796100" name="Text Box 4"/>
          <p:cNvSpPr txBox="1">
            <a:spLocks noChangeArrowheads="1"/>
          </p:cNvSpPr>
          <p:nvPr/>
        </p:nvSpPr>
        <p:spPr bwMode="auto">
          <a:xfrm>
            <a:off x="2743200" y="1143000"/>
            <a:ext cx="1230313" cy="519113"/>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dirty="0">
                <a:solidFill>
                  <a:schemeClr val="accent2"/>
                </a:solidFill>
                <a:effectLst>
                  <a:outerShdw blurRad="38100" dist="38100" dir="2700000" algn="tl">
                    <a:srgbClr val="000000"/>
                  </a:outerShdw>
                </a:effectLst>
              </a:rPr>
              <a:t>ROOT</a:t>
            </a:r>
            <a:endParaRPr kumimoji="1" lang="en-US" altLang="zh-CN" sz="4800" b="0" i="1" dirty="0">
              <a:solidFill>
                <a:srgbClr val="FFFF66"/>
              </a:solidFill>
            </a:endParaRPr>
          </a:p>
        </p:txBody>
      </p:sp>
      <p:sp>
        <p:nvSpPr>
          <p:cNvPr id="1796101" name="Text Box 5"/>
          <p:cNvSpPr txBox="1">
            <a:spLocks noChangeArrowheads="1"/>
          </p:cNvSpPr>
          <p:nvPr/>
        </p:nvSpPr>
        <p:spPr bwMode="auto">
          <a:xfrm>
            <a:off x="849313" y="2286000"/>
            <a:ext cx="10541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chemeClr val="accent2"/>
                </a:solidFill>
                <a:effectLst>
                  <a:outerShdw blurRad="38100" dist="38100" dir="2700000" algn="tl">
                    <a:srgbClr val="000000"/>
                  </a:outerShdw>
                </a:effectLst>
              </a:rPr>
              <a:t>SUB1</a:t>
            </a:r>
            <a:endParaRPr kumimoji="1" lang="en-US" altLang="zh-CN" sz="4800" b="0" i="1">
              <a:solidFill>
                <a:srgbClr val="FFFF66"/>
              </a:solidFill>
            </a:endParaRPr>
          </a:p>
        </p:txBody>
      </p:sp>
      <p:sp>
        <p:nvSpPr>
          <p:cNvPr id="1796102" name="Text Box 6"/>
          <p:cNvSpPr txBox="1">
            <a:spLocks noChangeArrowheads="1"/>
          </p:cNvSpPr>
          <p:nvPr/>
        </p:nvSpPr>
        <p:spPr bwMode="auto">
          <a:xfrm>
            <a:off x="2916238" y="2255838"/>
            <a:ext cx="1190625" cy="519112"/>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FILE1</a:t>
            </a:r>
            <a:endParaRPr kumimoji="1" lang="en-US" altLang="zh-CN" sz="4800" b="0" i="1">
              <a:solidFill>
                <a:srgbClr val="FFFF66"/>
              </a:solidFill>
            </a:endParaRPr>
          </a:p>
        </p:txBody>
      </p:sp>
      <p:sp>
        <p:nvSpPr>
          <p:cNvPr id="1796103" name="Text Box 7"/>
          <p:cNvSpPr txBox="1">
            <a:spLocks noChangeArrowheads="1"/>
          </p:cNvSpPr>
          <p:nvPr/>
        </p:nvSpPr>
        <p:spPr bwMode="auto">
          <a:xfrm>
            <a:off x="5192713" y="2362200"/>
            <a:ext cx="10541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chemeClr val="accent2"/>
                </a:solidFill>
                <a:effectLst>
                  <a:outerShdw blurRad="38100" dist="38100" dir="2700000" algn="tl">
                    <a:srgbClr val="000000"/>
                  </a:outerShdw>
                </a:effectLst>
              </a:rPr>
              <a:t>SUB2</a:t>
            </a:r>
            <a:endParaRPr kumimoji="1" lang="en-US" altLang="zh-CN" sz="4800" b="0" i="1">
              <a:solidFill>
                <a:srgbClr val="FFFF66"/>
              </a:solidFill>
            </a:endParaRPr>
          </a:p>
        </p:txBody>
      </p:sp>
      <p:sp>
        <p:nvSpPr>
          <p:cNvPr id="1796104" name="Text Box 8"/>
          <p:cNvSpPr txBox="1">
            <a:spLocks noChangeArrowheads="1"/>
          </p:cNvSpPr>
          <p:nvPr/>
        </p:nvSpPr>
        <p:spPr bwMode="auto">
          <a:xfrm>
            <a:off x="4038600" y="4038600"/>
            <a:ext cx="12319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chemeClr val="accent2"/>
                </a:solidFill>
                <a:effectLst>
                  <a:outerShdw blurRad="38100" dist="38100" dir="2700000" algn="tl">
                    <a:srgbClr val="000000"/>
                  </a:outerShdw>
                </a:effectLst>
              </a:rPr>
              <a:t>SUB21</a:t>
            </a:r>
            <a:endParaRPr kumimoji="1" lang="en-US" altLang="zh-CN" sz="4800" b="0" i="1">
              <a:solidFill>
                <a:srgbClr val="FFFF66"/>
              </a:solidFill>
            </a:endParaRPr>
          </a:p>
        </p:txBody>
      </p:sp>
      <p:sp>
        <p:nvSpPr>
          <p:cNvPr id="1796105" name="Text Box 9"/>
          <p:cNvSpPr txBox="1">
            <a:spLocks noChangeArrowheads="1"/>
          </p:cNvSpPr>
          <p:nvPr/>
        </p:nvSpPr>
        <p:spPr bwMode="auto">
          <a:xfrm>
            <a:off x="5964238" y="40386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FILE2</a:t>
            </a:r>
            <a:endParaRPr kumimoji="1" lang="en-US" altLang="zh-CN" sz="4800" b="0" i="1">
              <a:solidFill>
                <a:srgbClr val="FFFF66"/>
              </a:solidFill>
            </a:endParaRPr>
          </a:p>
        </p:txBody>
      </p:sp>
      <p:sp>
        <p:nvSpPr>
          <p:cNvPr id="1796106" name="Text Box 10"/>
          <p:cNvSpPr txBox="1">
            <a:spLocks noChangeArrowheads="1"/>
          </p:cNvSpPr>
          <p:nvPr/>
        </p:nvSpPr>
        <p:spPr bwMode="auto">
          <a:xfrm>
            <a:off x="303213" y="4114800"/>
            <a:ext cx="12319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chemeClr val="accent2"/>
                </a:solidFill>
                <a:effectLst>
                  <a:outerShdw blurRad="38100" dist="38100" dir="2700000" algn="tl">
                    <a:srgbClr val="000000"/>
                  </a:outerShdw>
                </a:effectLst>
              </a:rPr>
              <a:t>SUB11</a:t>
            </a:r>
            <a:endParaRPr kumimoji="1" lang="en-US" altLang="zh-CN" sz="4800" b="0" i="1">
              <a:solidFill>
                <a:srgbClr val="FFFF66"/>
              </a:solidFill>
            </a:endParaRPr>
          </a:p>
        </p:txBody>
      </p:sp>
      <p:sp>
        <p:nvSpPr>
          <p:cNvPr id="1796107" name="Text Box 11"/>
          <p:cNvSpPr txBox="1">
            <a:spLocks noChangeArrowheads="1"/>
          </p:cNvSpPr>
          <p:nvPr/>
        </p:nvSpPr>
        <p:spPr bwMode="auto">
          <a:xfrm>
            <a:off x="1849438" y="56388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FILE4</a:t>
            </a:r>
            <a:endParaRPr kumimoji="1" lang="en-US" altLang="zh-CN" sz="4800" b="0" i="1">
              <a:solidFill>
                <a:srgbClr val="FFFF66"/>
              </a:solidFill>
            </a:endParaRPr>
          </a:p>
        </p:txBody>
      </p:sp>
      <p:sp>
        <p:nvSpPr>
          <p:cNvPr id="1796108" name="Line 12"/>
          <p:cNvSpPr>
            <a:spLocks noChangeShapeType="1"/>
          </p:cNvSpPr>
          <p:nvPr/>
        </p:nvSpPr>
        <p:spPr bwMode="auto">
          <a:xfrm>
            <a:off x="3429000" y="1600200"/>
            <a:ext cx="0" cy="685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09" name="Line 13"/>
          <p:cNvSpPr>
            <a:spLocks noChangeShapeType="1"/>
          </p:cNvSpPr>
          <p:nvPr/>
        </p:nvSpPr>
        <p:spPr bwMode="auto">
          <a:xfrm flipH="1">
            <a:off x="1371600" y="1676400"/>
            <a:ext cx="1905000" cy="533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0" name="Line 14"/>
          <p:cNvSpPr>
            <a:spLocks noChangeShapeType="1"/>
          </p:cNvSpPr>
          <p:nvPr/>
        </p:nvSpPr>
        <p:spPr bwMode="auto">
          <a:xfrm>
            <a:off x="3581400" y="1676400"/>
            <a:ext cx="1981200" cy="609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1" name="Line 15"/>
          <p:cNvSpPr>
            <a:spLocks noChangeShapeType="1"/>
          </p:cNvSpPr>
          <p:nvPr/>
        </p:nvSpPr>
        <p:spPr bwMode="auto">
          <a:xfrm>
            <a:off x="5867400" y="2971800"/>
            <a:ext cx="381000" cy="1066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2" name="Line 16"/>
          <p:cNvSpPr>
            <a:spLocks noChangeShapeType="1"/>
          </p:cNvSpPr>
          <p:nvPr/>
        </p:nvSpPr>
        <p:spPr bwMode="auto">
          <a:xfrm>
            <a:off x="5791200" y="2895600"/>
            <a:ext cx="2514600" cy="11430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3" name="Line 17"/>
          <p:cNvSpPr>
            <a:spLocks noChangeShapeType="1"/>
          </p:cNvSpPr>
          <p:nvPr/>
        </p:nvSpPr>
        <p:spPr bwMode="auto">
          <a:xfrm flipH="1">
            <a:off x="4419600" y="2895600"/>
            <a:ext cx="1295400" cy="12192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4" name="Line 18"/>
          <p:cNvSpPr>
            <a:spLocks noChangeShapeType="1"/>
          </p:cNvSpPr>
          <p:nvPr/>
        </p:nvSpPr>
        <p:spPr bwMode="auto">
          <a:xfrm flipH="1">
            <a:off x="838200" y="2819400"/>
            <a:ext cx="533400" cy="1295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5" name="Line 19"/>
          <p:cNvSpPr>
            <a:spLocks noChangeShapeType="1"/>
          </p:cNvSpPr>
          <p:nvPr/>
        </p:nvSpPr>
        <p:spPr bwMode="auto">
          <a:xfrm>
            <a:off x="838200" y="4724400"/>
            <a:ext cx="1600200" cy="914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16" name="Text Box 20"/>
          <p:cNvSpPr txBox="1">
            <a:spLocks noChangeArrowheads="1"/>
          </p:cNvSpPr>
          <p:nvPr/>
        </p:nvSpPr>
        <p:spPr bwMode="auto">
          <a:xfrm>
            <a:off x="325438" y="56388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FILE3</a:t>
            </a:r>
            <a:endParaRPr kumimoji="1" lang="en-US" altLang="zh-CN" sz="4800" b="0" i="1">
              <a:solidFill>
                <a:srgbClr val="FFFF66"/>
              </a:solidFill>
            </a:endParaRPr>
          </a:p>
        </p:txBody>
      </p:sp>
      <p:sp>
        <p:nvSpPr>
          <p:cNvPr id="1796117" name="Text Box 21"/>
          <p:cNvSpPr txBox="1">
            <a:spLocks noChangeArrowheads="1"/>
          </p:cNvSpPr>
          <p:nvPr/>
        </p:nvSpPr>
        <p:spPr bwMode="auto">
          <a:xfrm>
            <a:off x="4899025" y="57150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FILE6</a:t>
            </a:r>
            <a:endParaRPr kumimoji="1" lang="en-US" altLang="zh-CN" sz="4800" b="0" i="1">
              <a:solidFill>
                <a:srgbClr val="FFFF66"/>
              </a:solidFill>
            </a:endParaRPr>
          </a:p>
        </p:txBody>
      </p:sp>
      <p:sp>
        <p:nvSpPr>
          <p:cNvPr id="1796118" name="Text Box 22"/>
          <p:cNvSpPr txBox="1">
            <a:spLocks noChangeArrowheads="1"/>
          </p:cNvSpPr>
          <p:nvPr/>
        </p:nvSpPr>
        <p:spPr bwMode="auto">
          <a:xfrm>
            <a:off x="6400800" y="57150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FILE7</a:t>
            </a:r>
            <a:endParaRPr kumimoji="1" lang="en-US" altLang="zh-CN" sz="4800" b="0" i="1">
              <a:solidFill>
                <a:srgbClr val="FFFF66"/>
              </a:solidFill>
            </a:endParaRPr>
          </a:p>
        </p:txBody>
      </p:sp>
      <p:sp>
        <p:nvSpPr>
          <p:cNvPr id="1796119" name="Line 23"/>
          <p:cNvSpPr>
            <a:spLocks noChangeShapeType="1"/>
          </p:cNvSpPr>
          <p:nvPr/>
        </p:nvSpPr>
        <p:spPr bwMode="auto">
          <a:xfrm flipH="1">
            <a:off x="685800" y="4648200"/>
            <a:ext cx="152400" cy="1066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0" name="Text Box 24"/>
          <p:cNvSpPr txBox="1">
            <a:spLocks noChangeArrowheads="1"/>
          </p:cNvSpPr>
          <p:nvPr/>
        </p:nvSpPr>
        <p:spPr bwMode="auto">
          <a:xfrm>
            <a:off x="7913688" y="4038600"/>
            <a:ext cx="1231900" cy="5191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chemeClr val="accent2"/>
                </a:solidFill>
                <a:effectLst>
                  <a:outerShdw blurRad="38100" dist="38100" dir="2700000" algn="tl">
                    <a:srgbClr val="000000"/>
                  </a:outerShdw>
                </a:effectLst>
              </a:rPr>
              <a:t>SUB21</a:t>
            </a:r>
            <a:endParaRPr kumimoji="1" lang="en-US" altLang="zh-CN" sz="4800" b="0" i="1">
              <a:solidFill>
                <a:srgbClr val="FFFF66"/>
              </a:solidFill>
            </a:endParaRPr>
          </a:p>
        </p:txBody>
      </p:sp>
      <p:sp>
        <p:nvSpPr>
          <p:cNvPr id="1796121" name="Line 25"/>
          <p:cNvSpPr>
            <a:spLocks noChangeShapeType="1"/>
          </p:cNvSpPr>
          <p:nvPr/>
        </p:nvSpPr>
        <p:spPr bwMode="auto">
          <a:xfrm flipH="1">
            <a:off x="6934200" y="4572000"/>
            <a:ext cx="1371600" cy="1066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2" name="Line 26"/>
          <p:cNvSpPr>
            <a:spLocks noChangeShapeType="1"/>
          </p:cNvSpPr>
          <p:nvPr/>
        </p:nvSpPr>
        <p:spPr bwMode="auto">
          <a:xfrm>
            <a:off x="4800600" y="4572000"/>
            <a:ext cx="762000" cy="12192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3" name="Text Box 27"/>
          <p:cNvSpPr txBox="1">
            <a:spLocks noChangeArrowheads="1"/>
          </p:cNvSpPr>
          <p:nvPr/>
        </p:nvSpPr>
        <p:spPr bwMode="auto">
          <a:xfrm>
            <a:off x="3352800" y="55626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FILE5</a:t>
            </a:r>
            <a:endParaRPr kumimoji="1" lang="en-US" altLang="zh-CN" sz="4800" b="0" i="1">
              <a:solidFill>
                <a:srgbClr val="FFFF66"/>
              </a:solidFill>
            </a:endParaRPr>
          </a:p>
        </p:txBody>
      </p:sp>
      <p:sp>
        <p:nvSpPr>
          <p:cNvPr id="1796124" name="Text Box 28"/>
          <p:cNvSpPr txBox="1">
            <a:spLocks noChangeArrowheads="1"/>
          </p:cNvSpPr>
          <p:nvPr/>
        </p:nvSpPr>
        <p:spPr bwMode="auto">
          <a:xfrm>
            <a:off x="7953375" y="56388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FILE8</a:t>
            </a:r>
            <a:endParaRPr kumimoji="1" lang="en-US" altLang="zh-CN" sz="4800" b="0" i="1">
              <a:solidFill>
                <a:srgbClr val="FFFF66"/>
              </a:solidFill>
            </a:endParaRPr>
          </a:p>
        </p:txBody>
      </p:sp>
      <p:sp>
        <p:nvSpPr>
          <p:cNvPr id="1796125" name="Line 29"/>
          <p:cNvSpPr>
            <a:spLocks noChangeShapeType="1"/>
          </p:cNvSpPr>
          <p:nvPr/>
        </p:nvSpPr>
        <p:spPr bwMode="auto">
          <a:xfrm flipH="1">
            <a:off x="3886200" y="4572000"/>
            <a:ext cx="762000" cy="990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6" name="Line 30"/>
          <p:cNvSpPr>
            <a:spLocks noChangeShapeType="1"/>
          </p:cNvSpPr>
          <p:nvPr/>
        </p:nvSpPr>
        <p:spPr bwMode="auto">
          <a:xfrm>
            <a:off x="8382000" y="4572000"/>
            <a:ext cx="304800" cy="990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7" name="Text Box 31"/>
          <p:cNvSpPr txBox="1">
            <a:spLocks noChangeArrowheads="1"/>
          </p:cNvSpPr>
          <p:nvPr/>
        </p:nvSpPr>
        <p:spPr bwMode="auto">
          <a:xfrm>
            <a:off x="1828800" y="3657600"/>
            <a:ext cx="1190625" cy="519113"/>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defTabSz="762000">
              <a:defRPr sz="2400">
                <a:solidFill>
                  <a:schemeClr val="tx1"/>
                </a:solidFill>
                <a:latin typeface="Times New Roman" pitchFamily="18" charset="0"/>
                <a:ea typeface="宋体" charset="-122"/>
              </a:defRPr>
            </a:lvl1pPr>
            <a:lvl2pPr marL="571500" algn="l" defTabSz="762000">
              <a:defRPr sz="2400">
                <a:solidFill>
                  <a:schemeClr val="tx1"/>
                </a:solidFill>
                <a:latin typeface="Times New Roman" pitchFamily="18" charset="0"/>
                <a:ea typeface="宋体" charset="-122"/>
              </a:defRPr>
            </a:lvl2pPr>
            <a:lvl3pPr marL="1143000" algn="l" defTabSz="762000">
              <a:defRPr sz="2400">
                <a:solidFill>
                  <a:schemeClr val="tx1"/>
                </a:solidFill>
                <a:latin typeface="Times New Roman" pitchFamily="18" charset="0"/>
                <a:ea typeface="宋体" charset="-122"/>
              </a:defRPr>
            </a:lvl3pPr>
            <a:lvl4pPr marL="1714500" algn="l" defTabSz="762000">
              <a:defRPr sz="2400">
                <a:solidFill>
                  <a:schemeClr val="tx1"/>
                </a:solidFill>
                <a:latin typeface="Times New Roman" pitchFamily="18" charset="0"/>
                <a:ea typeface="宋体" charset="-122"/>
              </a:defRPr>
            </a:lvl4pPr>
            <a:lvl5pPr marL="2286000" algn="l" defTabSz="762000">
              <a:defRPr sz="2400">
                <a:solidFill>
                  <a:schemeClr val="tx1"/>
                </a:solidFill>
                <a:latin typeface="Times New Roman" pitchFamily="18" charset="0"/>
                <a:ea typeface="宋体" charset="-122"/>
              </a:defRPr>
            </a:lvl5pPr>
            <a:lvl6pPr marL="2743200" defTabSz="762000" fontAlgn="base">
              <a:spcBef>
                <a:spcPct val="0"/>
              </a:spcBef>
              <a:spcAft>
                <a:spcPct val="0"/>
              </a:spcAft>
              <a:defRPr sz="2400">
                <a:solidFill>
                  <a:schemeClr val="tx1"/>
                </a:solidFill>
                <a:latin typeface="Times New Roman" pitchFamily="18" charset="0"/>
                <a:ea typeface="宋体" charset="-122"/>
              </a:defRPr>
            </a:lvl6pPr>
            <a:lvl7pPr marL="3200400" defTabSz="762000" fontAlgn="base">
              <a:spcBef>
                <a:spcPct val="0"/>
              </a:spcBef>
              <a:spcAft>
                <a:spcPct val="0"/>
              </a:spcAft>
              <a:defRPr sz="2400">
                <a:solidFill>
                  <a:schemeClr val="tx1"/>
                </a:solidFill>
                <a:latin typeface="Times New Roman" pitchFamily="18" charset="0"/>
                <a:ea typeface="宋体" charset="-122"/>
              </a:defRPr>
            </a:lvl7pPr>
            <a:lvl8pPr marL="3657600" defTabSz="762000" fontAlgn="base">
              <a:spcBef>
                <a:spcPct val="0"/>
              </a:spcBef>
              <a:spcAft>
                <a:spcPct val="0"/>
              </a:spcAft>
              <a:defRPr sz="2400">
                <a:solidFill>
                  <a:schemeClr val="tx1"/>
                </a:solidFill>
                <a:latin typeface="Times New Roman" pitchFamily="18" charset="0"/>
                <a:ea typeface="宋体" charset="-122"/>
              </a:defRPr>
            </a:lvl8pPr>
            <a:lvl9pPr marL="4114800" defTabSz="762000" fontAlgn="base">
              <a:spcBef>
                <a:spcPct val="0"/>
              </a:spcBef>
              <a:spcAft>
                <a:spcPct val="0"/>
              </a:spcAft>
              <a:defRPr sz="2400">
                <a:solidFill>
                  <a:schemeClr val="tx1"/>
                </a:solidFill>
                <a:latin typeface="Times New Roman" pitchFamily="18" charset="0"/>
                <a:ea typeface="宋体" charset="-122"/>
              </a:defRPr>
            </a:lvl9pPr>
          </a:lstStyle>
          <a:p>
            <a:pPr algn="ctr" eaLnBrk="0" hangingPunct="0">
              <a:spcBef>
                <a:spcPct val="50000"/>
              </a:spcBef>
            </a:pPr>
            <a:r>
              <a:rPr kumimoji="1" lang="en-US" altLang="zh-CN" sz="2800">
                <a:solidFill>
                  <a:srgbClr val="800080"/>
                </a:solidFill>
                <a:effectLst>
                  <a:outerShdw blurRad="38100" dist="38100" dir="2700000" algn="tl">
                    <a:srgbClr val="000000"/>
                  </a:outerShdw>
                </a:effectLst>
              </a:rPr>
              <a:t>FILE9</a:t>
            </a:r>
            <a:endParaRPr kumimoji="1" lang="en-US" altLang="zh-CN" sz="4800" b="0" i="1">
              <a:solidFill>
                <a:srgbClr val="FFFF66"/>
              </a:solidFill>
            </a:endParaRPr>
          </a:p>
        </p:txBody>
      </p:sp>
      <p:sp>
        <p:nvSpPr>
          <p:cNvPr id="1796128" name="Line 32"/>
          <p:cNvSpPr>
            <a:spLocks noChangeShapeType="1"/>
          </p:cNvSpPr>
          <p:nvPr/>
        </p:nvSpPr>
        <p:spPr bwMode="auto">
          <a:xfrm>
            <a:off x="1295400" y="2819400"/>
            <a:ext cx="1295400" cy="914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29" name="Line 33"/>
          <p:cNvSpPr>
            <a:spLocks noChangeShapeType="1"/>
          </p:cNvSpPr>
          <p:nvPr/>
        </p:nvSpPr>
        <p:spPr bwMode="auto">
          <a:xfrm>
            <a:off x="7620000" y="53340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0" name="Line 34"/>
          <p:cNvSpPr>
            <a:spLocks noChangeShapeType="1"/>
          </p:cNvSpPr>
          <p:nvPr/>
        </p:nvSpPr>
        <p:spPr bwMode="auto">
          <a:xfrm>
            <a:off x="4343400" y="53340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1" name="Line 35"/>
          <p:cNvSpPr>
            <a:spLocks noChangeShapeType="1"/>
          </p:cNvSpPr>
          <p:nvPr/>
        </p:nvSpPr>
        <p:spPr bwMode="auto">
          <a:xfrm>
            <a:off x="838200" y="54102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2" name="Line 36"/>
          <p:cNvSpPr>
            <a:spLocks noChangeShapeType="1"/>
          </p:cNvSpPr>
          <p:nvPr/>
        </p:nvSpPr>
        <p:spPr bwMode="auto">
          <a:xfrm>
            <a:off x="1219200" y="34290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3" name="Line 37"/>
          <p:cNvSpPr>
            <a:spLocks noChangeShapeType="1"/>
          </p:cNvSpPr>
          <p:nvPr/>
        </p:nvSpPr>
        <p:spPr bwMode="auto">
          <a:xfrm>
            <a:off x="2590800" y="20574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4" name="Line 38"/>
          <p:cNvSpPr>
            <a:spLocks noChangeShapeType="1"/>
          </p:cNvSpPr>
          <p:nvPr/>
        </p:nvSpPr>
        <p:spPr bwMode="auto">
          <a:xfrm>
            <a:off x="3581400" y="20574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5" name="Line 39"/>
          <p:cNvSpPr>
            <a:spLocks noChangeShapeType="1"/>
          </p:cNvSpPr>
          <p:nvPr/>
        </p:nvSpPr>
        <p:spPr bwMode="auto">
          <a:xfrm>
            <a:off x="5181600" y="36576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6136" name="Line 40"/>
          <p:cNvSpPr>
            <a:spLocks noChangeShapeType="1"/>
          </p:cNvSpPr>
          <p:nvPr/>
        </p:nvSpPr>
        <p:spPr bwMode="auto">
          <a:xfrm>
            <a:off x="6248400" y="3657600"/>
            <a:ext cx="685800" cy="0"/>
          </a:xfrm>
          <a:prstGeom prst="line">
            <a:avLst/>
          </a:prstGeom>
          <a:noFill/>
          <a:ln w="571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3328904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96099">
                                            <p:txEl>
                                              <p:pRg st="0" end="0"/>
                                            </p:txEl>
                                          </p:spTgt>
                                        </p:tgtEl>
                                        <p:attrNameLst>
                                          <p:attrName>style.visibility</p:attrName>
                                        </p:attrNameLst>
                                      </p:cBhvr>
                                      <p:to>
                                        <p:strVal val="visible"/>
                                      </p:to>
                                    </p:set>
                                    <p:animEffect transition="in" filter="checkerboard(across)">
                                      <p:cBhvr>
                                        <p:cTn id="7" dur="500"/>
                                        <p:tgtEl>
                                          <p:spTgt spid="1796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0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7122" name="Rectangle 2"/>
          <p:cNvSpPr>
            <a:spLocks noGrp="1" noChangeArrowheads="1"/>
          </p:cNvSpPr>
          <p:nvPr>
            <p:ph type="title"/>
          </p:nvPr>
        </p:nvSpPr>
        <p:spPr>
          <a:xfrm>
            <a:off x="2627313" y="144463"/>
            <a:ext cx="4283075" cy="6207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常见操作系统</a:t>
            </a:r>
          </a:p>
        </p:txBody>
      </p:sp>
      <p:sp>
        <p:nvSpPr>
          <p:cNvPr id="1797123" name="Rectangle 3"/>
          <p:cNvSpPr>
            <a:spLocks noGrp="1" noChangeArrowheads="1"/>
          </p:cNvSpPr>
          <p:nvPr>
            <p:ph type="body" sz="half" idx="1"/>
          </p:nvPr>
        </p:nvSpPr>
        <p:spPr>
          <a:xfrm>
            <a:off x="395288" y="1268413"/>
            <a:ext cx="8353425" cy="44640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2700000" scaled="1"/>
                </a:gradFill>
              </a14:hiddenFill>
            </a:ext>
          </a:extLst>
        </p:spPr>
        <p:txBody>
          <a:bodyPr lIns="92075" tIns="46038" rIns="92075" bIns="46038"/>
          <a:lstStyle/>
          <a:p>
            <a:pPr>
              <a:lnSpc>
                <a:spcPct val="115000"/>
              </a:lnSpc>
              <a:buFont typeface="Marlett" pitchFamily="2" charset="2"/>
              <a:buChar char="n"/>
            </a:pPr>
            <a:r>
              <a:rPr lang="en-US" altLang="zh-CN" sz="2600" b="1" dirty="0">
                <a:latin typeface="黑体" pitchFamily="2" charset="-122"/>
              </a:rPr>
              <a:t>UNIX</a:t>
            </a:r>
            <a:r>
              <a:rPr lang="zh-CN" altLang="en-US" sz="2600" b="1" dirty="0">
                <a:latin typeface="黑体" pitchFamily="2" charset="-122"/>
              </a:rPr>
              <a:t>（</a:t>
            </a:r>
            <a:r>
              <a:rPr lang="en-US" altLang="zh-CN" sz="2600" b="1" dirty="0">
                <a:latin typeface="黑体" pitchFamily="2" charset="-122"/>
              </a:rPr>
              <a:t>XENIX</a:t>
            </a:r>
            <a:r>
              <a:rPr lang="zh-CN" altLang="en-US" sz="2600" b="1" dirty="0">
                <a:latin typeface="黑体" pitchFamily="2" charset="-122"/>
              </a:rPr>
              <a:t>）操作系统</a:t>
            </a:r>
          </a:p>
          <a:p>
            <a:pPr>
              <a:lnSpc>
                <a:spcPct val="115000"/>
              </a:lnSpc>
              <a:buFont typeface="Wingdings" pitchFamily="2" charset="2"/>
              <a:buNone/>
            </a:pPr>
            <a:r>
              <a:rPr lang="zh-CN" altLang="en-US" b="1" dirty="0">
                <a:solidFill>
                  <a:srgbClr val="FF0000"/>
                </a:solidFill>
                <a:latin typeface="楷体_GB2312" pitchFamily="49" charset="-122"/>
                <a:ea typeface="楷体_GB2312" pitchFamily="49" charset="-122"/>
              </a:rPr>
              <a:t>    </a:t>
            </a:r>
            <a:r>
              <a:rPr lang="en-US" altLang="zh-CN" sz="2600" b="1" dirty="0">
                <a:solidFill>
                  <a:srgbClr val="FF0000"/>
                </a:solidFill>
                <a:ea typeface="楷体_GB2312" pitchFamily="49" charset="-122"/>
              </a:rPr>
              <a:t>UNIX</a:t>
            </a:r>
            <a:r>
              <a:rPr lang="zh-CN" altLang="en-US" sz="2600" b="1" dirty="0">
                <a:solidFill>
                  <a:srgbClr val="FF0000"/>
                </a:solidFill>
                <a:latin typeface="楷体_GB2312" pitchFamily="49" charset="-122"/>
                <a:ea typeface="楷体_GB2312" pitchFamily="49" charset="-122"/>
              </a:rPr>
              <a:t>操作系统是一个通用</a:t>
            </a:r>
            <a:r>
              <a:rPr lang="zh-CN" altLang="en-US" sz="2600" b="1" dirty="0" smtClean="0">
                <a:solidFill>
                  <a:srgbClr val="FF0000"/>
                </a:solidFill>
                <a:latin typeface="楷体_GB2312" pitchFamily="49" charset="-122"/>
                <a:ea typeface="楷体_GB2312" pitchFamily="49" charset="-122"/>
              </a:rPr>
              <a:t>的多用户</a:t>
            </a:r>
            <a:r>
              <a:rPr lang="zh-CN" altLang="en-US" sz="2600" b="1" dirty="0">
                <a:solidFill>
                  <a:srgbClr val="FF0000"/>
                </a:solidFill>
                <a:latin typeface="楷体_GB2312" pitchFamily="49" charset="-122"/>
                <a:ea typeface="楷体_GB2312" pitchFamily="49" charset="-122"/>
              </a:rPr>
              <a:t>、</a:t>
            </a:r>
            <a:r>
              <a:rPr lang="zh-CN" altLang="en-US" sz="2600" b="1" dirty="0" smtClean="0">
                <a:solidFill>
                  <a:srgbClr val="FF0000"/>
                </a:solidFill>
                <a:latin typeface="楷体_GB2312" pitchFamily="49" charset="-122"/>
                <a:ea typeface="楷体_GB2312" pitchFamily="49" charset="-122"/>
              </a:rPr>
              <a:t>多任务、分时操作系统</a:t>
            </a:r>
            <a:endParaRPr lang="zh-CN" altLang="en-US" sz="2600" b="1" dirty="0">
              <a:solidFill>
                <a:srgbClr val="FF0000"/>
              </a:solidFill>
              <a:latin typeface="楷体_GB2312" pitchFamily="49" charset="-122"/>
              <a:ea typeface="楷体_GB2312" pitchFamily="49" charset="-122"/>
            </a:endParaRPr>
          </a:p>
          <a:p>
            <a:pPr lvl="1">
              <a:lnSpc>
                <a:spcPct val="115000"/>
              </a:lnSpc>
            </a:pPr>
            <a:r>
              <a:rPr lang="zh-CN" altLang="en-US" b="1" dirty="0" smtClean="0">
                <a:latin typeface="楷体_GB2312" pitchFamily="49" charset="-122"/>
              </a:rPr>
              <a:t>系统</a:t>
            </a:r>
            <a:r>
              <a:rPr lang="zh-CN" altLang="en-US" b="1" dirty="0">
                <a:latin typeface="楷体_GB2312" pitchFamily="49" charset="-122"/>
              </a:rPr>
              <a:t>本身采用</a:t>
            </a:r>
            <a:r>
              <a:rPr lang="en-US" altLang="zh-CN" b="1" dirty="0">
                <a:latin typeface="楷体_GB2312" pitchFamily="49" charset="-122"/>
              </a:rPr>
              <a:t>C</a:t>
            </a:r>
            <a:r>
              <a:rPr lang="zh-CN" altLang="en-US" b="1" dirty="0">
                <a:latin typeface="楷体_GB2312" pitchFamily="49" charset="-122"/>
              </a:rPr>
              <a:t>语言编写。</a:t>
            </a:r>
          </a:p>
          <a:p>
            <a:pPr>
              <a:lnSpc>
                <a:spcPct val="105000"/>
              </a:lnSpc>
              <a:buFont typeface="Marlett" pitchFamily="2" charset="2"/>
              <a:buChar char="n"/>
            </a:pPr>
            <a:r>
              <a:rPr lang="en-US" altLang="zh-CN" sz="2600" b="1" dirty="0">
                <a:latin typeface="黑体" pitchFamily="2" charset="-122"/>
              </a:rPr>
              <a:t>Linux</a:t>
            </a:r>
            <a:r>
              <a:rPr lang="en-US" altLang="zh-CN" sz="2600" b="1" dirty="0">
                <a:ea typeface="楷体_GB2312" pitchFamily="49" charset="-122"/>
              </a:rPr>
              <a:t> </a:t>
            </a:r>
          </a:p>
          <a:p>
            <a:pPr>
              <a:lnSpc>
                <a:spcPct val="105000"/>
              </a:lnSpc>
              <a:buFont typeface="Marlett" pitchFamily="2" charset="2"/>
              <a:buNone/>
            </a:pPr>
            <a:r>
              <a:rPr lang="en-US" altLang="zh-CN" sz="2600" b="1" dirty="0">
                <a:latin typeface="楷体_GB2312" pitchFamily="49" charset="-122"/>
                <a:ea typeface="楷体_GB2312" pitchFamily="49" charset="-122"/>
              </a:rPr>
              <a:t>    </a:t>
            </a:r>
            <a:r>
              <a:rPr lang="zh-CN" altLang="en-US" sz="2600" b="1" dirty="0">
                <a:latin typeface="楷体_GB2312" pitchFamily="49" charset="-122"/>
                <a:ea typeface="楷体_GB2312" pitchFamily="49" charset="-122"/>
              </a:rPr>
              <a:t>是运行在</a:t>
            </a:r>
            <a:r>
              <a:rPr lang="en-US" altLang="zh-CN" sz="2600" b="1" dirty="0">
                <a:latin typeface="楷体_GB2312" pitchFamily="49" charset="-122"/>
                <a:ea typeface="楷体_GB2312" pitchFamily="49" charset="-122"/>
              </a:rPr>
              <a:t>PC</a:t>
            </a:r>
            <a:r>
              <a:rPr lang="zh-CN" altLang="en-US" sz="2600" b="1" dirty="0">
                <a:latin typeface="楷体_GB2312" pitchFamily="49" charset="-122"/>
                <a:ea typeface="楷体_GB2312" pitchFamily="49" charset="-122"/>
              </a:rPr>
              <a:t>机上的开源免费具有</a:t>
            </a:r>
            <a:r>
              <a:rPr lang="en-US" altLang="zh-CN" sz="2600" b="1" dirty="0">
                <a:latin typeface="楷体_GB2312" pitchFamily="49" charset="-122"/>
                <a:ea typeface="楷体_GB2312" pitchFamily="49" charset="-122"/>
              </a:rPr>
              <a:t>UNIX</a:t>
            </a:r>
            <a:r>
              <a:rPr lang="zh-CN" altLang="en-US" sz="2600" b="1" dirty="0">
                <a:latin typeface="楷体_GB2312" pitchFamily="49" charset="-122"/>
                <a:ea typeface="楷体_GB2312" pitchFamily="49" charset="-122"/>
              </a:rPr>
              <a:t>特性的操作系统。</a:t>
            </a:r>
          </a:p>
        </p:txBody>
      </p:sp>
    </p:spTree>
    <p:extLst>
      <p:ext uri="{BB962C8B-B14F-4D97-AF65-F5344CB8AC3E}">
        <p14:creationId xmlns:p14="http://schemas.microsoft.com/office/powerpoint/2010/main" val="2245516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97123">
                                            <p:txEl>
                                              <p:pRg st="0" end="0"/>
                                            </p:txEl>
                                          </p:spTgt>
                                        </p:tgtEl>
                                        <p:attrNameLst>
                                          <p:attrName>style.visibility</p:attrName>
                                        </p:attrNameLst>
                                      </p:cBhvr>
                                      <p:to>
                                        <p:strVal val="visible"/>
                                      </p:to>
                                    </p:set>
                                    <p:animEffect transition="in" filter="strips(upRight)">
                                      <p:cBhvr>
                                        <p:cTn id="7" dur="500"/>
                                        <p:tgtEl>
                                          <p:spTgt spid="1797123">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97123">
                                            <p:txEl>
                                              <p:pRg st="1" end="1"/>
                                            </p:txEl>
                                          </p:spTgt>
                                        </p:tgtEl>
                                        <p:attrNameLst>
                                          <p:attrName>style.visibility</p:attrName>
                                        </p:attrNameLst>
                                      </p:cBhvr>
                                      <p:to>
                                        <p:strVal val="visible"/>
                                      </p:to>
                                    </p:set>
                                    <p:animEffect transition="in" filter="strips(upRight)">
                                      <p:cBhvr>
                                        <p:cTn id="11" dur="500"/>
                                        <p:tgtEl>
                                          <p:spTgt spid="1797123">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97123">
                                            <p:txEl>
                                              <p:pRg st="2" end="2"/>
                                            </p:txEl>
                                          </p:spTgt>
                                        </p:tgtEl>
                                        <p:attrNameLst>
                                          <p:attrName>style.visibility</p:attrName>
                                        </p:attrNameLst>
                                      </p:cBhvr>
                                      <p:to>
                                        <p:strVal val="visible"/>
                                      </p:to>
                                    </p:set>
                                    <p:animEffect transition="in" filter="strips(upRight)">
                                      <p:cBhvr>
                                        <p:cTn id="15" dur="500"/>
                                        <p:tgtEl>
                                          <p:spTgt spid="1797123">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97123">
                                            <p:txEl>
                                              <p:pRg st="3" end="3"/>
                                            </p:txEl>
                                          </p:spTgt>
                                        </p:tgtEl>
                                        <p:attrNameLst>
                                          <p:attrName>style.visibility</p:attrName>
                                        </p:attrNameLst>
                                      </p:cBhvr>
                                      <p:to>
                                        <p:strVal val="visible"/>
                                      </p:to>
                                    </p:set>
                                    <p:animEffect transition="in" filter="strips(upRight)">
                                      <p:cBhvr>
                                        <p:cTn id="19" dur="500"/>
                                        <p:tgtEl>
                                          <p:spTgt spid="1797123">
                                            <p:txEl>
                                              <p:pRg st="3" end="3"/>
                                            </p:txEl>
                                          </p:spTgt>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1797123">
                                            <p:txEl>
                                              <p:pRg st="4" end="4"/>
                                            </p:txEl>
                                          </p:spTgt>
                                        </p:tgtEl>
                                        <p:attrNameLst>
                                          <p:attrName>style.visibility</p:attrName>
                                        </p:attrNameLst>
                                      </p:cBhvr>
                                      <p:to>
                                        <p:strVal val="visible"/>
                                      </p:to>
                                    </p:set>
                                    <p:animEffect transition="in" filter="strips(upRight)">
                                      <p:cBhvr>
                                        <p:cTn id="23" dur="500"/>
                                        <p:tgtEl>
                                          <p:spTgt spid="1797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4</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smtClean="0">
                <a:hlinkClick r:id="rId2" action="ppaction://hlinksldjump"/>
              </a:rPr>
              <a:t> </a:t>
            </a:r>
            <a:r>
              <a:rPr lang="zh-CN" altLang="en-US" sz="2800" b="1" dirty="0" smtClean="0">
                <a:hlinkClick r:id="rId2" action="ppaction://hlinksldjump"/>
              </a:rPr>
              <a:t>导引关键字</a:t>
            </a:r>
            <a:endParaRPr lang="zh-CN" altLang="en-US" sz="2800" b="1" dirty="0" smtClean="0"/>
          </a:p>
          <a:p>
            <a:pPr algn="l">
              <a:lnSpc>
                <a:spcPct val="80000"/>
              </a:lnSpc>
              <a:buFont typeface="Wingdings" pitchFamily="2" charset="2"/>
              <a:buChar char="l"/>
            </a:pPr>
            <a:r>
              <a:rPr lang="zh-CN" altLang="en-US" sz="2800" b="1" dirty="0" smtClean="0"/>
              <a:t> </a:t>
            </a:r>
            <a:r>
              <a:rPr lang="zh-CN" altLang="en-US" sz="2800" b="1" dirty="0" smtClean="0">
                <a:solidFill>
                  <a:schemeClr val="accent6">
                    <a:lumMod val="60000"/>
                    <a:lumOff val="40000"/>
                  </a:schemeClr>
                </a:solidFill>
              </a:rPr>
              <a:t>什么是软件</a:t>
            </a:r>
            <a:endParaRPr lang="zh-CN" altLang="en-US" sz="2800" dirty="0" smtClean="0">
              <a:solidFill>
                <a:schemeClr val="accent6">
                  <a:lumMod val="60000"/>
                  <a:lumOff val="40000"/>
                </a:schemeClr>
              </a:solidFill>
            </a:endParaRPr>
          </a:p>
          <a:p>
            <a:pPr algn="l">
              <a:lnSpc>
                <a:spcPct val="80000"/>
              </a:lnSpc>
              <a:buFont typeface="Wingdings" pitchFamily="2" charset="2"/>
              <a:buChar char="l"/>
            </a:pPr>
            <a:r>
              <a:rPr lang="zh-CN" altLang="en-US" sz="2800" b="1" dirty="0" smtClean="0">
                <a:hlinkClick r:id="rId3" action="ppaction://hlinksldjump"/>
              </a:rPr>
              <a:t> </a:t>
            </a:r>
            <a:r>
              <a:rPr lang="zh-CN" altLang="en-US" sz="2800" b="1" dirty="0">
                <a:hlinkClick r:id="rId3" action="ppaction://hlinksldjump"/>
              </a:rPr>
              <a:t>操作系统</a:t>
            </a:r>
            <a:endParaRPr lang="zh-CN" altLang="en-US" sz="2800" b="1" dirty="0"/>
          </a:p>
          <a:p>
            <a:pPr algn="l">
              <a:lnSpc>
                <a:spcPct val="80000"/>
              </a:lnSpc>
              <a:buFont typeface="Wingdings" pitchFamily="2" charset="2"/>
              <a:buChar char="l"/>
            </a:pPr>
            <a:r>
              <a:rPr lang="zh-CN" altLang="en-US" sz="2800" b="1" dirty="0">
                <a:hlinkClick r:id="rId4" action="ppaction://hlinksldjump"/>
              </a:rPr>
              <a:t> 程序设计语言</a:t>
            </a:r>
            <a:endParaRPr lang="zh-CN" altLang="en-US" sz="2800" b="1" dirty="0"/>
          </a:p>
          <a:p>
            <a:pPr algn="l">
              <a:lnSpc>
                <a:spcPct val="80000"/>
              </a:lnSpc>
              <a:buFont typeface="Wingdings" pitchFamily="2" charset="2"/>
              <a:buChar char="l"/>
            </a:pPr>
            <a:r>
              <a:rPr lang="zh-CN" altLang="en-US" sz="2800" b="1" dirty="0">
                <a:hlinkClick r:id="rId5" action="ppaction://hlinksldjump"/>
              </a:rPr>
              <a:t> 什么是算法 </a:t>
            </a:r>
            <a:endParaRPr lang="zh-CN" altLang="en-US" sz="2800" b="1" dirty="0"/>
          </a:p>
          <a:p>
            <a:pPr algn="l">
              <a:lnSpc>
                <a:spcPct val="80000"/>
              </a:lnSpc>
              <a:buFont typeface="Wingdings" pitchFamily="2" charset="2"/>
              <a:buChar char="l"/>
            </a:pPr>
            <a:r>
              <a:rPr lang="zh-CN" altLang="en-US" sz="2800" b="1" dirty="0" smtClean="0">
                <a:hlinkClick r:id="rId6" action="ppaction://hlinksldjump"/>
              </a:rPr>
              <a:t> 程序设计</a:t>
            </a:r>
            <a:r>
              <a:rPr lang="zh-CN" altLang="en-US" sz="2800" b="1" dirty="0">
                <a:hlinkClick r:id="rId6" action="ppaction://hlinksldjump"/>
              </a:rPr>
              <a:t>方法</a:t>
            </a:r>
            <a:endParaRPr lang="zh-CN" altLang="en-US" sz="2800" b="1" dirty="0"/>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4090551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13154">
                                            <p:txEl>
                                              <p:pRg st="1" end="1"/>
                                            </p:txEl>
                                          </p:spTgt>
                                        </p:tgtEl>
                                        <p:attrNameLst>
                                          <p:attrName>ppt_x</p:attrName>
                                          <p:attrName>ppt_y</p:attrName>
                                        </p:attrNameLst>
                                      </p:cBhvr>
                                    </p:animMotion>
                                    <p:animRot by="1500000">
                                      <p:cBhvr>
                                        <p:cTn id="7" dur="125" fill="hold">
                                          <p:stCondLst>
                                            <p:cond delay="0"/>
                                          </p:stCondLst>
                                        </p:cTn>
                                        <p:tgtEl>
                                          <p:spTgt spid="1713154">
                                            <p:txEl>
                                              <p:pRg st="1" end="1"/>
                                            </p:txEl>
                                          </p:spTgt>
                                        </p:tgtEl>
                                        <p:attrNameLst>
                                          <p:attrName>r</p:attrName>
                                        </p:attrNameLst>
                                      </p:cBhvr>
                                    </p:animRot>
                                    <p:animRot by="-1500000">
                                      <p:cBhvr>
                                        <p:cTn id="8" dur="125" fill="hold">
                                          <p:stCondLst>
                                            <p:cond delay="125"/>
                                          </p:stCondLst>
                                        </p:cTn>
                                        <p:tgtEl>
                                          <p:spTgt spid="1713154">
                                            <p:txEl>
                                              <p:pRg st="1" end="1"/>
                                            </p:txEl>
                                          </p:spTgt>
                                        </p:tgtEl>
                                        <p:attrNameLst>
                                          <p:attrName>r</p:attrName>
                                        </p:attrNameLst>
                                      </p:cBhvr>
                                    </p:animRot>
                                    <p:animRot by="-1500000">
                                      <p:cBhvr>
                                        <p:cTn id="9" dur="125" fill="hold">
                                          <p:stCondLst>
                                            <p:cond delay="250"/>
                                          </p:stCondLst>
                                        </p:cTn>
                                        <p:tgtEl>
                                          <p:spTgt spid="1713154">
                                            <p:txEl>
                                              <p:pRg st="1" end="1"/>
                                            </p:txEl>
                                          </p:spTgt>
                                        </p:tgtEl>
                                        <p:attrNameLst>
                                          <p:attrName>r</p:attrName>
                                        </p:attrNameLst>
                                      </p:cBhvr>
                                    </p:animRot>
                                    <p:animRot by="1500000">
                                      <p:cBhvr>
                                        <p:cTn id="10" dur="125" fill="hold">
                                          <p:stCondLst>
                                            <p:cond delay="375"/>
                                          </p:stCondLst>
                                        </p:cTn>
                                        <p:tgtEl>
                                          <p:spTgt spid="171315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8146" name="Rectangle 2"/>
          <p:cNvSpPr>
            <a:spLocks noGrp="1" noChangeArrowheads="1"/>
          </p:cNvSpPr>
          <p:nvPr>
            <p:ph type="title"/>
          </p:nvPr>
        </p:nvSpPr>
        <p:spPr>
          <a:xfrm>
            <a:off x="2700338" y="144463"/>
            <a:ext cx="4283075" cy="6921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常见操作系统</a:t>
            </a:r>
            <a:endParaRPr lang="zh-CN" altLang="en-US" b="0">
              <a:effectLst>
                <a:outerShdw blurRad="38100" dist="38100" dir="2700000" algn="tl">
                  <a:srgbClr val="C0C0C0"/>
                </a:outerShdw>
              </a:effectLst>
              <a:latin typeface="华文琥珀" pitchFamily="2" charset="-122"/>
            </a:endParaRPr>
          </a:p>
        </p:txBody>
      </p:sp>
      <p:sp>
        <p:nvSpPr>
          <p:cNvPr id="1798147" name="Rectangle 3"/>
          <p:cNvSpPr>
            <a:spLocks noGrp="1" noChangeArrowheads="1"/>
          </p:cNvSpPr>
          <p:nvPr>
            <p:ph type="body" sz="half" idx="1"/>
          </p:nvPr>
        </p:nvSpPr>
        <p:spPr>
          <a:xfrm>
            <a:off x="323850" y="1196975"/>
            <a:ext cx="8496300" cy="44640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lin ang="2700000" scaled="1"/>
                </a:gradFill>
              </a14:hiddenFill>
            </a:ext>
          </a:extLst>
        </p:spPr>
        <p:txBody>
          <a:bodyPr lIns="92075" tIns="46038" rIns="92075" bIns="46038"/>
          <a:lstStyle/>
          <a:p>
            <a:pPr>
              <a:lnSpc>
                <a:spcPct val="140000"/>
              </a:lnSpc>
              <a:buFont typeface="Marlett" pitchFamily="2" charset="2"/>
              <a:buChar char="n"/>
            </a:pPr>
            <a:r>
              <a:rPr lang="zh-CN" altLang="en-US" sz="2400" b="1">
                <a:latin typeface="黑体" pitchFamily="2" charset="-122"/>
              </a:rPr>
              <a:t>微机操作系统的特点</a:t>
            </a:r>
            <a:endParaRPr lang="zh-CN" altLang="en-US" sz="2400" b="1">
              <a:effectLst>
                <a:outerShdw blurRad="38100" dist="38100" dir="2700000" algn="tl">
                  <a:srgbClr val="C0C0C0"/>
                </a:outerShdw>
              </a:effectLst>
              <a:latin typeface="楷体_GB2312" pitchFamily="49" charset="-122"/>
              <a:ea typeface="楷体_GB2312" pitchFamily="49" charset="-122"/>
            </a:endParaRPr>
          </a:p>
          <a:p>
            <a:pPr lvl="1">
              <a:buFont typeface="Marlett" pitchFamily="2" charset="2"/>
              <a:buChar char="n"/>
            </a:pPr>
            <a:r>
              <a:rPr lang="zh-CN" altLang="en-US" sz="2200" b="1">
                <a:effectLst>
                  <a:outerShdw blurRad="38100" dist="38100" dir="2700000" algn="tl">
                    <a:srgbClr val="C0C0C0"/>
                  </a:outerShdw>
                </a:effectLst>
                <a:latin typeface="楷体_GB2312" pitchFamily="49" charset="-122"/>
              </a:rPr>
              <a:t>  </a:t>
            </a:r>
            <a:r>
              <a:rPr lang="zh-CN" altLang="en-US" sz="2200" b="1">
                <a:latin typeface="楷体_GB2312" pitchFamily="49" charset="-122"/>
              </a:rPr>
              <a:t>微型化（常驻内存，减少占用空间）</a:t>
            </a:r>
          </a:p>
          <a:p>
            <a:pPr lvl="1">
              <a:buFont typeface="Marlett" pitchFamily="2" charset="2"/>
              <a:buChar char="n"/>
            </a:pPr>
            <a:r>
              <a:rPr lang="zh-CN" altLang="en-US" sz="2200" b="1">
                <a:latin typeface="楷体_GB2312" pitchFamily="49" charset="-122"/>
              </a:rPr>
              <a:t>  简单化（单用户、单作业）</a:t>
            </a:r>
          </a:p>
          <a:p>
            <a:pPr lvl="1">
              <a:buFont typeface="Marlett" pitchFamily="2" charset="2"/>
              <a:buChar char="n"/>
            </a:pPr>
            <a:r>
              <a:rPr lang="zh-CN" altLang="en-US" sz="2200" b="1">
                <a:latin typeface="楷体_GB2312" pitchFamily="49" charset="-122"/>
              </a:rPr>
              <a:t>  以磁盘管理和文件管理为主（磁盘为存储信息的主要设备，以磁盘为中心。）</a:t>
            </a:r>
          </a:p>
          <a:p>
            <a:pPr lvl="2"/>
            <a:r>
              <a:rPr lang="en-US" altLang="zh-CN" sz="2100" b="1">
                <a:latin typeface="楷体_GB2312" pitchFamily="49" charset="-122"/>
              </a:rPr>
              <a:t>1974</a:t>
            </a:r>
            <a:r>
              <a:rPr lang="zh-CN" altLang="en-US" sz="2100" b="1">
                <a:latin typeface="楷体_GB2312" pitchFamily="49" charset="-122"/>
              </a:rPr>
              <a:t>年第一个微机操作系统诞生，名为</a:t>
            </a:r>
            <a:r>
              <a:rPr lang="en-US" altLang="zh-CN" sz="2100" b="1"/>
              <a:t>CP/M</a:t>
            </a:r>
            <a:r>
              <a:rPr lang="zh-CN" altLang="en-US" sz="2100" b="1"/>
              <a:t>（→</a:t>
            </a:r>
            <a:r>
              <a:rPr lang="en-US" altLang="zh-CN" sz="2100" b="1"/>
              <a:t>CP/M-86</a:t>
            </a:r>
            <a:r>
              <a:rPr lang="zh-CN" altLang="en-US" sz="2100" b="1"/>
              <a:t>）</a:t>
            </a:r>
          </a:p>
          <a:p>
            <a:pPr lvl="2"/>
            <a:r>
              <a:rPr lang="en-US" altLang="zh-CN" sz="2100" b="1">
                <a:latin typeface="楷体_GB2312" pitchFamily="49" charset="-122"/>
              </a:rPr>
              <a:t>1981</a:t>
            </a:r>
            <a:r>
              <a:rPr lang="zh-CN" altLang="en-US" sz="2100" b="1">
                <a:latin typeface="楷体_GB2312" pitchFamily="49" charset="-122"/>
              </a:rPr>
              <a:t>年推出</a:t>
            </a:r>
            <a:r>
              <a:rPr lang="en-US" altLang="zh-CN" sz="2100" b="1"/>
              <a:t>DOS</a:t>
            </a:r>
            <a:r>
              <a:rPr lang="zh-CN" altLang="en-US" sz="2100" b="1"/>
              <a:t>（→</a:t>
            </a:r>
            <a:r>
              <a:rPr lang="en-US" altLang="zh-CN" sz="2100" b="1"/>
              <a:t>CCDOS</a:t>
            </a:r>
            <a:r>
              <a:rPr lang="zh-CN" altLang="en-US" sz="2100" b="1"/>
              <a:t>）</a:t>
            </a:r>
            <a:endParaRPr lang="zh-CN" altLang="en-US" sz="2100" b="1">
              <a:latin typeface="楷体_GB2312" pitchFamily="49" charset="-122"/>
            </a:endParaRPr>
          </a:p>
          <a:p>
            <a:pPr lvl="2"/>
            <a:r>
              <a:rPr lang="zh-CN" altLang="en-US" sz="2100" b="1">
                <a:latin typeface="楷体_GB2312" pitchFamily="49" charset="-122"/>
              </a:rPr>
              <a:t>大中型机的操作系统简化下放，如</a:t>
            </a:r>
            <a:r>
              <a:rPr lang="en-US" altLang="zh-CN" sz="2100" b="1"/>
              <a:t>UNIX</a:t>
            </a:r>
            <a:r>
              <a:rPr lang="zh-CN" altLang="en-US" sz="2100" b="1"/>
              <a:t>（→</a:t>
            </a:r>
            <a:r>
              <a:rPr lang="en-US" altLang="zh-CN" sz="2100" b="1"/>
              <a:t>XENIX</a:t>
            </a:r>
            <a:r>
              <a:rPr lang="zh-CN" altLang="en-US" sz="2100" b="1"/>
              <a:t>）</a:t>
            </a:r>
          </a:p>
          <a:p>
            <a:pPr lvl="2"/>
            <a:r>
              <a:rPr lang="en-US" altLang="zh-CN" sz="2100" b="1">
                <a:latin typeface="楷体_GB2312" pitchFamily="49" charset="-122"/>
              </a:rPr>
              <a:t>1985</a:t>
            </a:r>
            <a:r>
              <a:rPr lang="zh-CN" altLang="zh-CN" sz="2100" b="1">
                <a:latin typeface="楷体_GB2312" pitchFamily="49" charset="-122"/>
              </a:rPr>
              <a:t>年底美国微软（</a:t>
            </a:r>
            <a:r>
              <a:rPr lang="en-US" altLang="zh-CN" sz="2100" b="1"/>
              <a:t>Microsoft</a:t>
            </a:r>
            <a:r>
              <a:rPr lang="en-US" altLang="zh-CN" sz="2100" b="1">
                <a:latin typeface="楷体_GB2312" pitchFamily="49" charset="-122"/>
              </a:rPr>
              <a:t>)</a:t>
            </a:r>
            <a:r>
              <a:rPr lang="zh-CN" altLang="zh-CN" sz="2100" b="1">
                <a:latin typeface="楷体_GB2312" pitchFamily="49" charset="-122"/>
              </a:rPr>
              <a:t>公司推出</a:t>
            </a:r>
            <a:r>
              <a:rPr lang="en-US" altLang="zh-CN" sz="2100" b="1"/>
              <a:t>Windows1.0</a:t>
            </a:r>
          </a:p>
          <a:p>
            <a:pPr lvl="2"/>
            <a:endParaRPr lang="en-US" altLang="zh-CN" sz="2100" b="1">
              <a:latin typeface="楷体_GB2312" pitchFamily="49" charset="-122"/>
            </a:endParaRPr>
          </a:p>
        </p:txBody>
      </p:sp>
    </p:spTree>
    <p:extLst>
      <p:ext uri="{BB962C8B-B14F-4D97-AF65-F5344CB8AC3E}">
        <p14:creationId xmlns:p14="http://schemas.microsoft.com/office/powerpoint/2010/main" val="30690386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98147">
                                            <p:txEl>
                                              <p:pRg st="0" end="0"/>
                                            </p:txEl>
                                          </p:spTgt>
                                        </p:tgtEl>
                                        <p:attrNameLst>
                                          <p:attrName>style.visibility</p:attrName>
                                        </p:attrNameLst>
                                      </p:cBhvr>
                                      <p:to>
                                        <p:strVal val="visible"/>
                                      </p:to>
                                    </p:set>
                                    <p:anim calcmode="lin" valueType="num">
                                      <p:cBhvr>
                                        <p:cTn id="7" dur="500" fill="hold"/>
                                        <p:tgtEl>
                                          <p:spTgt spid="1798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98147">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98147">
                                            <p:txEl>
                                              <p:pRg st="1" end="1"/>
                                            </p:txEl>
                                          </p:spTgt>
                                        </p:tgtEl>
                                        <p:attrNameLst>
                                          <p:attrName>style.visibility</p:attrName>
                                        </p:attrNameLst>
                                      </p:cBhvr>
                                      <p:to>
                                        <p:strVal val="visible"/>
                                      </p:to>
                                    </p:set>
                                    <p:anim calcmode="lin" valueType="num">
                                      <p:cBhvr>
                                        <p:cTn id="12" dur="500" fill="hold"/>
                                        <p:tgtEl>
                                          <p:spTgt spid="179814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98147">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798147">
                                            <p:txEl>
                                              <p:pRg st="2" end="2"/>
                                            </p:txEl>
                                          </p:spTgt>
                                        </p:tgtEl>
                                        <p:attrNameLst>
                                          <p:attrName>style.visibility</p:attrName>
                                        </p:attrNameLst>
                                      </p:cBhvr>
                                      <p:to>
                                        <p:strVal val="visible"/>
                                      </p:to>
                                    </p:set>
                                    <p:anim calcmode="lin" valueType="num">
                                      <p:cBhvr>
                                        <p:cTn id="17" dur="500" fill="hold"/>
                                        <p:tgtEl>
                                          <p:spTgt spid="179814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98147">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98147">
                                            <p:txEl>
                                              <p:pRg st="3" end="3"/>
                                            </p:txEl>
                                          </p:spTgt>
                                        </p:tgtEl>
                                        <p:attrNameLst>
                                          <p:attrName>style.visibility</p:attrName>
                                        </p:attrNameLst>
                                      </p:cBhvr>
                                      <p:to>
                                        <p:strVal val="visible"/>
                                      </p:to>
                                    </p:set>
                                    <p:anim calcmode="lin" valueType="num">
                                      <p:cBhvr>
                                        <p:cTn id="22" dur="500" fill="hold"/>
                                        <p:tgtEl>
                                          <p:spTgt spid="179814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98147">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798147">
                                            <p:txEl>
                                              <p:pRg st="4" end="4"/>
                                            </p:txEl>
                                          </p:spTgt>
                                        </p:tgtEl>
                                        <p:attrNameLst>
                                          <p:attrName>style.visibility</p:attrName>
                                        </p:attrNameLst>
                                      </p:cBhvr>
                                      <p:to>
                                        <p:strVal val="visible"/>
                                      </p:to>
                                    </p:set>
                                    <p:anim calcmode="lin" valueType="num">
                                      <p:cBhvr>
                                        <p:cTn id="27" dur="500" fill="hold"/>
                                        <p:tgtEl>
                                          <p:spTgt spid="179814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98147">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798147">
                                            <p:txEl>
                                              <p:pRg st="5" end="5"/>
                                            </p:txEl>
                                          </p:spTgt>
                                        </p:tgtEl>
                                        <p:attrNameLst>
                                          <p:attrName>style.visibility</p:attrName>
                                        </p:attrNameLst>
                                      </p:cBhvr>
                                      <p:to>
                                        <p:strVal val="visible"/>
                                      </p:to>
                                    </p:set>
                                    <p:anim calcmode="lin" valueType="num">
                                      <p:cBhvr>
                                        <p:cTn id="32" dur="500" fill="hold"/>
                                        <p:tgtEl>
                                          <p:spTgt spid="179814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98147">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1798147">
                                            <p:txEl>
                                              <p:pRg st="6" end="6"/>
                                            </p:txEl>
                                          </p:spTgt>
                                        </p:tgtEl>
                                        <p:attrNameLst>
                                          <p:attrName>style.visibility</p:attrName>
                                        </p:attrNameLst>
                                      </p:cBhvr>
                                      <p:to>
                                        <p:strVal val="visible"/>
                                      </p:to>
                                    </p:set>
                                    <p:anim calcmode="lin" valueType="num">
                                      <p:cBhvr>
                                        <p:cTn id="37" dur="500" fill="hold"/>
                                        <p:tgtEl>
                                          <p:spTgt spid="179814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98147">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798147">
                                            <p:txEl>
                                              <p:pRg st="7" end="7"/>
                                            </p:txEl>
                                          </p:spTgt>
                                        </p:tgtEl>
                                        <p:attrNameLst>
                                          <p:attrName>style.visibility</p:attrName>
                                        </p:attrNameLst>
                                      </p:cBhvr>
                                      <p:to>
                                        <p:strVal val="visible"/>
                                      </p:to>
                                    </p:set>
                                    <p:anim calcmode="lin" valueType="num">
                                      <p:cBhvr>
                                        <p:cTn id="42" dur="500" fill="hold"/>
                                        <p:tgtEl>
                                          <p:spTgt spid="179814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79814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81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9170" name="Rectangle 2"/>
          <p:cNvSpPr>
            <a:spLocks noGrp="1" noChangeArrowheads="1"/>
          </p:cNvSpPr>
          <p:nvPr>
            <p:ph type="title"/>
          </p:nvPr>
        </p:nvSpPr>
        <p:spPr>
          <a:xfrm>
            <a:off x="1763713" y="144463"/>
            <a:ext cx="5976937" cy="6207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常见操作系统</a:t>
            </a:r>
            <a:r>
              <a:rPr lang="en-US" altLang="zh-CN" sz="2000" b="0">
                <a:latin typeface="华文琥珀" pitchFamily="2" charset="-122"/>
              </a:rPr>
              <a:t>-----DOS</a:t>
            </a:r>
            <a:r>
              <a:rPr lang="zh-CN" altLang="en-US" sz="2000" b="0">
                <a:latin typeface="黑体" pitchFamily="2" charset="-122"/>
              </a:rPr>
              <a:t>操作系统</a:t>
            </a:r>
          </a:p>
        </p:txBody>
      </p:sp>
      <p:sp>
        <p:nvSpPr>
          <p:cNvPr id="1799171" name="Rectangle 3"/>
          <p:cNvSpPr>
            <a:spLocks noGrp="1" noChangeArrowheads="1"/>
          </p:cNvSpPr>
          <p:nvPr>
            <p:ph type="body" sz="half" idx="1"/>
          </p:nvPr>
        </p:nvSpPr>
        <p:spPr>
          <a:xfrm>
            <a:off x="0" y="1066800"/>
            <a:ext cx="9142413" cy="4738688"/>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2700000" scaled="1"/>
                </a:gradFill>
              </a14:hiddenFill>
            </a:ext>
          </a:extLst>
        </p:spPr>
        <p:txBody>
          <a:bodyPr lIns="92075" tIns="46038" rIns="92075" bIns="46038"/>
          <a:lstStyle/>
          <a:p>
            <a:pPr>
              <a:lnSpc>
                <a:spcPct val="115000"/>
              </a:lnSpc>
              <a:buFont typeface="Marlett" pitchFamily="2" charset="2"/>
              <a:buChar char="n"/>
            </a:pPr>
            <a:r>
              <a:rPr lang="en-US" altLang="zh-CN" sz="2600" b="1" dirty="0">
                <a:ea typeface="楷体_GB2312" pitchFamily="49" charset="-122"/>
              </a:rPr>
              <a:t>MS-DOS</a:t>
            </a:r>
            <a:r>
              <a:rPr lang="zh-CN" altLang="en-US" sz="2600" b="1" dirty="0">
                <a:latin typeface="黑体" pitchFamily="2" charset="-122"/>
              </a:rPr>
              <a:t>操作系统简介</a:t>
            </a:r>
          </a:p>
          <a:p>
            <a:pPr>
              <a:lnSpc>
                <a:spcPct val="115000"/>
              </a:lnSpc>
              <a:buFont typeface="Wingdings" pitchFamily="2" charset="2"/>
              <a:buNone/>
            </a:pPr>
            <a:r>
              <a:rPr lang="zh-CN" altLang="en-US" sz="2600" b="1" dirty="0">
                <a:latin typeface="楷体_GB2312" pitchFamily="49" charset="-122"/>
                <a:ea typeface="楷体_GB2312" pitchFamily="49" charset="-122"/>
              </a:rPr>
              <a:t>    </a:t>
            </a:r>
            <a:r>
              <a:rPr lang="en-US" altLang="zh-CN" sz="2600" b="1" dirty="0">
                <a:solidFill>
                  <a:srgbClr val="FF0000"/>
                </a:solidFill>
                <a:latin typeface="楷体_GB2312" pitchFamily="49" charset="-122"/>
                <a:ea typeface="楷体_GB2312" pitchFamily="49" charset="-122"/>
              </a:rPr>
              <a:t>MS-DOS</a:t>
            </a:r>
            <a:r>
              <a:rPr lang="zh-CN" altLang="en-US" sz="2600" b="1" dirty="0">
                <a:latin typeface="楷体_GB2312" pitchFamily="49" charset="-122"/>
                <a:ea typeface="楷体_GB2312" pitchFamily="49" charset="-122"/>
              </a:rPr>
              <a:t>（</a:t>
            </a:r>
            <a:r>
              <a:rPr lang="en-US" altLang="zh-CN" sz="2600" b="1" dirty="0">
                <a:latin typeface="楷体_GB2312" pitchFamily="49" charset="-122"/>
                <a:ea typeface="楷体_GB2312" pitchFamily="49" charset="-122"/>
              </a:rPr>
              <a:t>MICROSOFT-DISKETTE OPERATING  SYSTEM</a:t>
            </a:r>
            <a:r>
              <a:rPr lang="zh-CN" altLang="en-US" sz="2600" b="1" dirty="0">
                <a:latin typeface="楷体_GB2312" pitchFamily="49" charset="-122"/>
                <a:ea typeface="楷体_GB2312" pitchFamily="49" charset="-122"/>
              </a:rPr>
              <a:t>）操作系统</a:t>
            </a:r>
            <a:r>
              <a:rPr lang="zh-CN" altLang="en-US" sz="2600" b="1" dirty="0">
                <a:solidFill>
                  <a:srgbClr val="FF0000"/>
                </a:solidFill>
                <a:latin typeface="楷体_GB2312" pitchFamily="49" charset="-122"/>
                <a:ea typeface="楷体_GB2312" pitchFamily="49" charset="-122"/>
              </a:rPr>
              <a:t>是一</a:t>
            </a:r>
            <a:r>
              <a:rPr lang="zh-CN" altLang="en-US" sz="2600" b="1" dirty="0" smtClean="0">
                <a:solidFill>
                  <a:srgbClr val="FF0000"/>
                </a:solidFill>
                <a:latin typeface="楷体_GB2312" pitchFamily="49" charset="-122"/>
                <a:ea typeface="楷体_GB2312" pitchFamily="49" charset="-122"/>
              </a:rPr>
              <a:t>种单</a:t>
            </a:r>
            <a:r>
              <a:rPr lang="zh-CN" altLang="en-US" sz="2600" b="1" dirty="0">
                <a:solidFill>
                  <a:srgbClr val="FF0000"/>
                </a:solidFill>
                <a:latin typeface="楷体_GB2312" pitchFamily="49" charset="-122"/>
                <a:ea typeface="楷体_GB2312" pitchFamily="49" charset="-122"/>
              </a:rPr>
              <a:t>任务</a:t>
            </a:r>
            <a:r>
              <a:rPr lang="zh-CN" altLang="en-US" sz="2600" b="1" dirty="0" smtClean="0">
                <a:solidFill>
                  <a:srgbClr val="FF0000"/>
                </a:solidFill>
                <a:latin typeface="楷体_GB2312" pitchFamily="49" charset="-122"/>
                <a:ea typeface="楷体_GB2312" pitchFamily="49" charset="-122"/>
              </a:rPr>
              <a:t>、单用户、字符显示模式的</a:t>
            </a:r>
            <a:r>
              <a:rPr lang="zh-CN" altLang="en-US" sz="2600" b="1" dirty="0">
                <a:solidFill>
                  <a:srgbClr val="FF0000"/>
                </a:solidFill>
                <a:latin typeface="楷体_GB2312" pitchFamily="49" charset="-122"/>
                <a:ea typeface="楷体_GB2312" pitchFamily="49" charset="-122"/>
              </a:rPr>
              <a:t>操作系统</a:t>
            </a:r>
            <a:r>
              <a:rPr lang="zh-CN" altLang="en-US" sz="2600" b="1" dirty="0">
                <a:latin typeface="楷体_GB2312" pitchFamily="49" charset="-122"/>
                <a:ea typeface="楷体_GB2312" pitchFamily="49" charset="-122"/>
              </a:rPr>
              <a:t>，具有很强的文件管理功能</a:t>
            </a:r>
          </a:p>
          <a:p>
            <a:pPr lvl="1">
              <a:lnSpc>
                <a:spcPct val="115000"/>
              </a:lnSpc>
            </a:pPr>
            <a:r>
              <a:rPr lang="en-US" altLang="zh-CN" b="1" dirty="0" smtClean="0">
                <a:latin typeface="楷体_GB2312" pitchFamily="49" charset="-122"/>
              </a:rPr>
              <a:t>MS-DOS</a:t>
            </a:r>
            <a:r>
              <a:rPr lang="zh-CN" altLang="en-US" b="1" dirty="0">
                <a:latin typeface="楷体_GB2312" pitchFamily="49" charset="-122"/>
              </a:rPr>
              <a:t>的组成（</a:t>
            </a:r>
            <a:r>
              <a:rPr lang="en-US" altLang="zh-CN" b="1" dirty="0">
                <a:latin typeface="楷体_GB2312" pitchFamily="49" charset="-122"/>
              </a:rPr>
              <a:t>4</a:t>
            </a:r>
            <a:r>
              <a:rPr lang="zh-CN" altLang="en-US" b="1" dirty="0">
                <a:latin typeface="楷体_GB2312" pitchFamily="49" charset="-122"/>
              </a:rPr>
              <a:t>个模块）：</a:t>
            </a:r>
          </a:p>
          <a:p>
            <a:pPr lvl="2">
              <a:lnSpc>
                <a:spcPct val="115000"/>
              </a:lnSpc>
              <a:buFont typeface="Wingdings" pitchFamily="2" charset="2"/>
              <a:buNone/>
            </a:pPr>
            <a:r>
              <a:rPr lang="en-US" altLang="zh-CN" sz="2900" b="1" dirty="0">
                <a:latin typeface="楷体_GB2312" pitchFamily="49" charset="-122"/>
              </a:rPr>
              <a:t>BOOT</a:t>
            </a:r>
            <a:r>
              <a:rPr lang="zh-CN" altLang="en-US" sz="2900" b="1" dirty="0">
                <a:latin typeface="楷体_GB2312" pitchFamily="49" charset="-122"/>
              </a:rPr>
              <a:t>、</a:t>
            </a:r>
            <a:r>
              <a:rPr lang="en-US" altLang="zh-CN" sz="2900" b="1" dirty="0">
                <a:latin typeface="楷体_GB2312" pitchFamily="49" charset="-122"/>
              </a:rPr>
              <a:t>IO.SYS</a:t>
            </a:r>
            <a:r>
              <a:rPr lang="zh-CN" altLang="en-US" sz="2900" b="1" dirty="0">
                <a:latin typeface="楷体_GB2312" pitchFamily="49" charset="-122"/>
              </a:rPr>
              <a:t>、</a:t>
            </a:r>
            <a:r>
              <a:rPr lang="en-US" altLang="zh-CN" sz="2900" b="1" dirty="0">
                <a:latin typeface="楷体_GB2312" pitchFamily="49" charset="-122"/>
              </a:rPr>
              <a:t>MSDOS.SYS</a:t>
            </a:r>
            <a:r>
              <a:rPr lang="zh-CN" altLang="en-US" sz="2900" b="1" dirty="0">
                <a:latin typeface="楷体_GB2312" pitchFamily="49" charset="-122"/>
              </a:rPr>
              <a:t>、</a:t>
            </a:r>
            <a:r>
              <a:rPr lang="en-US" altLang="zh-CN" sz="2900" b="1" dirty="0">
                <a:latin typeface="楷体_GB2312" pitchFamily="49" charset="-122"/>
              </a:rPr>
              <a:t>COMMAND.COM</a:t>
            </a:r>
          </a:p>
        </p:txBody>
      </p:sp>
    </p:spTree>
    <p:extLst>
      <p:ext uri="{BB962C8B-B14F-4D97-AF65-F5344CB8AC3E}">
        <p14:creationId xmlns:p14="http://schemas.microsoft.com/office/powerpoint/2010/main" val="37910895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99171">
                                            <p:txEl>
                                              <p:pRg st="0" end="0"/>
                                            </p:txEl>
                                          </p:spTgt>
                                        </p:tgtEl>
                                        <p:attrNameLst>
                                          <p:attrName>style.visibility</p:attrName>
                                        </p:attrNameLst>
                                      </p:cBhvr>
                                      <p:to>
                                        <p:strVal val="visible"/>
                                      </p:to>
                                    </p:set>
                                    <p:animEffect transition="in" filter="strips(upRight)">
                                      <p:cBhvr>
                                        <p:cTn id="7" dur="500"/>
                                        <p:tgtEl>
                                          <p:spTgt spid="1799171">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99171">
                                            <p:txEl>
                                              <p:pRg st="1" end="1"/>
                                            </p:txEl>
                                          </p:spTgt>
                                        </p:tgtEl>
                                        <p:attrNameLst>
                                          <p:attrName>style.visibility</p:attrName>
                                        </p:attrNameLst>
                                      </p:cBhvr>
                                      <p:to>
                                        <p:strVal val="visible"/>
                                      </p:to>
                                    </p:set>
                                    <p:animEffect transition="in" filter="strips(upRight)">
                                      <p:cBhvr>
                                        <p:cTn id="11" dur="500"/>
                                        <p:tgtEl>
                                          <p:spTgt spid="1799171">
                                            <p:txEl>
                                              <p:pRg st="1" end="1"/>
                                            </p:txEl>
                                          </p:spTgt>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799171">
                                            <p:txEl>
                                              <p:pRg st="2" end="2"/>
                                            </p:txEl>
                                          </p:spTgt>
                                        </p:tgtEl>
                                        <p:attrNameLst>
                                          <p:attrName>style.visibility</p:attrName>
                                        </p:attrNameLst>
                                      </p:cBhvr>
                                      <p:to>
                                        <p:strVal val="visible"/>
                                      </p:to>
                                    </p:set>
                                    <p:animEffect transition="in" filter="strips(upRight)">
                                      <p:cBhvr>
                                        <p:cTn id="15" dur="500"/>
                                        <p:tgtEl>
                                          <p:spTgt spid="1799171">
                                            <p:txEl>
                                              <p:pRg st="2" end="2"/>
                                            </p:txEl>
                                          </p:spTgt>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1799171">
                                            <p:txEl>
                                              <p:pRg st="3" end="3"/>
                                            </p:txEl>
                                          </p:spTgt>
                                        </p:tgtEl>
                                        <p:attrNameLst>
                                          <p:attrName>style.visibility</p:attrName>
                                        </p:attrNameLst>
                                      </p:cBhvr>
                                      <p:to>
                                        <p:strVal val="visible"/>
                                      </p:to>
                                    </p:set>
                                    <p:animEffect transition="in" filter="strips(upRight)">
                                      <p:cBhvr>
                                        <p:cTn id="19" dur="500"/>
                                        <p:tgtEl>
                                          <p:spTgt spid="1799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91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0194" name="Rectangle 2"/>
          <p:cNvSpPr>
            <a:spLocks noGrp="1" noChangeArrowheads="1"/>
          </p:cNvSpPr>
          <p:nvPr>
            <p:ph type="title"/>
          </p:nvPr>
        </p:nvSpPr>
        <p:spPr>
          <a:xfrm>
            <a:off x="1763713" y="144463"/>
            <a:ext cx="5903912" cy="6921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常见操作系统</a:t>
            </a:r>
            <a:r>
              <a:rPr lang="en-US" altLang="zh-CN" sz="2000" b="0">
                <a:latin typeface="华文琥珀" pitchFamily="2" charset="-122"/>
              </a:rPr>
              <a:t>-----DOS</a:t>
            </a:r>
            <a:r>
              <a:rPr lang="zh-CN" altLang="en-US" sz="2000" b="0">
                <a:latin typeface="黑体" pitchFamily="2" charset="-122"/>
              </a:rPr>
              <a:t>操作系统</a:t>
            </a:r>
          </a:p>
        </p:txBody>
      </p:sp>
      <p:sp>
        <p:nvSpPr>
          <p:cNvPr id="1800195" name="Rectangle 3"/>
          <p:cNvSpPr>
            <a:spLocks noGrp="1" noChangeArrowheads="1"/>
          </p:cNvSpPr>
          <p:nvPr>
            <p:ph type="body" sz="half" idx="1"/>
          </p:nvPr>
        </p:nvSpPr>
        <p:spPr>
          <a:xfrm>
            <a:off x="179388" y="1196975"/>
            <a:ext cx="8208962" cy="4679950"/>
          </a:xfrm>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Lst>
        </p:spPr>
        <p:txBody>
          <a:bodyPr lIns="92075" tIns="46038" rIns="92075" bIns="46038"/>
          <a:lstStyle/>
          <a:p>
            <a:pPr>
              <a:lnSpc>
                <a:spcPct val="130000"/>
              </a:lnSpc>
              <a:buFont typeface="Marlett" pitchFamily="2" charset="2"/>
              <a:buChar char="n"/>
            </a:pPr>
            <a:r>
              <a:rPr lang="en-US" altLang="zh-CN" b="1"/>
              <a:t>MS-DOS</a:t>
            </a:r>
            <a:r>
              <a:rPr lang="zh-CN" altLang="en-US" b="1">
                <a:latin typeface="宋体" charset="-122"/>
              </a:rPr>
              <a:t>系统的</a:t>
            </a:r>
            <a:r>
              <a:rPr lang="zh-CN" altLang="zh-CN" b="1">
                <a:latin typeface="宋体" charset="-122"/>
              </a:rPr>
              <a:t>结构</a:t>
            </a:r>
            <a:r>
              <a:rPr lang="zh-CN" altLang="en-US" sz="2600" b="1">
                <a:latin typeface="宋体" charset="-122"/>
              </a:rPr>
              <a:t> </a:t>
            </a:r>
            <a:endParaRPr lang="zh-CN" altLang="en-US" sz="2600" b="1">
              <a:effectLst>
                <a:outerShdw blurRad="38100" dist="38100" dir="2700000" algn="tl">
                  <a:srgbClr val="C0C0C0"/>
                </a:outerShdw>
              </a:effectLst>
              <a:latin typeface="宋体" charset="-122"/>
            </a:endParaRPr>
          </a:p>
          <a:p>
            <a:pPr>
              <a:lnSpc>
                <a:spcPct val="90000"/>
              </a:lnSpc>
              <a:buSzPct val="50000"/>
              <a:buFont typeface="Marlett" pitchFamily="2" charset="2"/>
              <a:buNone/>
            </a:pPr>
            <a:r>
              <a:rPr lang="zh-CN" altLang="en-US" sz="2400" b="1">
                <a:latin typeface="楷体_GB2312" pitchFamily="49" charset="-122"/>
                <a:ea typeface="楷体_GB2312" pitchFamily="49" charset="-122"/>
              </a:rPr>
              <a:t>  </a:t>
            </a:r>
            <a:r>
              <a:rPr lang="en-US" altLang="zh-CN" sz="2400" b="1">
                <a:ea typeface="楷体_GB2312" pitchFamily="49" charset="-122"/>
              </a:rPr>
              <a:t>MS-DOS</a:t>
            </a:r>
            <a:r>
              <a:rPr lang="zh-CN" altLang="en-US" sz="2400" b="1">
                <a:latin typeface="楷体_GB2312" pitchFamily="49" charset="-122"/>
                <a:ea typeface="楷体_GB2312" pitchFamily="49" charset="-122"/>
              </a:rPr>
              <a:t>系统采用层次模块</a:t>
            </a:r>
            <a:r>
              <a:rPr lang="zh-CN" altLang="zh-CN" sz="2400" b="1">
                <a:latin typeface="楷体_GB2312" pitchFamily="49" charset="-122"/>
                <a:ea typeface="楷体_GB2312" pitchFamily="49" charset="-122"/>
              </a:rPr>
              <a:t>结构：</a:t>
            </a:r>
            <a:endParaRPr lang="zh-CN" altLang="en-US" sz="2400" b="1">
              <a:effectLst>
                <a:outerShdw blurRad="38100" dist="38100" dir="2700000" algn="tl">
                  <a:srgbClr val="C0C0C0"/>
                </a:outerShdw>
              </a:effectLst>
              <a:latin typeface="宋体" charset="-122"/>
            </a:endParaRPr>
          </a:p>
          <a:p>
            <a:pPr lvl="1">
              <a:lnSpc>
                <a:spcPct val="90000"/>
              </a:lnSpc>
            </a:pPr>
            <a:r>
              <a:rPr lang="zh-CN" altLang="en-US" sz="2000" b="1"/>
              <a:t>引导程序（格式化时写入）                  </a:t>
            </a:r>
          </a:p>
          <a:p>
            <a:pPr lvl="1">
              <a:lnSpc>
                <a:spcPct val="90000"/>
              </a:lnSpc>
              <a:buFont typeface="Wingdings" pitchFamily="2" charset="2"/>
              <a:buNone/>
            </a:pPr>
            <a:r>
              <a:rPr lang="zh-CN" altLang="en-US" sz="2000" b="1"/>
              <a:t>     </a:t>
            </a:r>
            <a:r>
              <a:rPr lang="en-US" altLang="zh-CN" sz="2000" b="1"/>
              <a:t>BOOT</a:t>
            </a:r>
          </a:p>
          <a:p>
            <a:pPr lvl="1">
              <a:lnSpc>
                <a:spcPct val="90000"/>
              </a:lnSpc>
            </a:pPr>
            <a:r>
              <a:rPr lang="en-US" altLang="zh-CN" sz="2000" b="1"/>
              <a:t>  </a:t>
            </a:r>
            <a:r>
              <a:rPr lang="zh-CN" altLang="en-US" sz="2000" b="1">
                <a:latin typeface="楷体_GB2312" pitchFamily="49" charset="-122"/>
              </a:rPr>
              <a:t>最底层</a:t>
            </a:r>
            <a:r>
              <a:rPr lang="zh-CN" altLang="en-US" sz="2000" b="1"/>
              <a:t>（输入输出模块，隐藏文件，常驻内存）</a:t>
            </a:r>
          </a:p>
          <a:p>
            <a:pPr lvl="1">
              <a:lnSpc>
                <a:spcPct val="90000"/>
              </a:lnSpc>
              <a:buFont typeface="Wingdings" pitchFamily="2" charset="2"/>
              <a:buNone/>
            </a:pPr>
            <a:r>
              <a:rPr lang="zh-CN" altLang="en-US" sz="2000" b="1"/>
              <a:t>     </a:t>
            </a:r>
            <a:r>
              <a:rPr lang="en-US" altLang="zh-CN" sz="2000" b="1"/>
              <a:t>ROMBIOS</a:t>
            </a:r>
            <a:r>
              <a:rPr lang="zh-CN" altLang="en-US" sz="2000" b="1"/>
              <a:t>（固化在</a:t>
            </a:r>
            <a:r>
              <a:rPr lang="en-US" altLang="zh-CN" sz="2000" b="1"/>
              <a:t>ROM</a:t>
            </a:r>
            <a:r>
              <a:rPr lang="zh-CN" altLang="en-US" sz="2000" b="1"/>
              <a:t>中，常驻内存）</a:t>
            </a:r>
          </a:p>
          <a:p>
            <a:pPr lvl="1">
              <a:lnSpc>
                <a:spcPct val="90000"/>
              </a:lnSpc>
              <a:buFont typeface="Wingdings" pitchFamily="2" charset="2"/>
              <a:buNone/>
            </a:pPr>
            <a:r>
              <a:rPr lang="zh-CN" altLang="en-US" sz="2000" b="1"/>
              <a:t>     </a:t>
            </a:r>
            <a:r>
              <a:rPr lang="en-US" altLang="zh-CN" sz="2000" b="1"/>
              <a:t>IBMBIO.COM</a:t>
            </a:r>
            <a:r>
              <a:rPr lang="zh-CN" altLang="en-US" sz="2000" b="1"/>
              <a:t>（</a:t>
            </a:r>
            <a:r>
              <a:rPr lang="en-US" altLang="zh-CN" sz="2000" b="1"/>
              <a:t>IO.SYS</a:t>
            </a:r>
            <a:r>
              <a:rPr lang="zh-CN" altLang="en-US" sz="2000" b="1"/>
              <a:t>）</a:t>
            </a:r>
          </a:p>
          <a:p>
            <a:pPr lvl="1">
              <a:lnSpc>
                <a:spcPct val="90000"/>
              </a:lnSpc>
            </a:pPr>
            <a:r>
              <a:rPr lang="zh-CN" altLang="en-US" sz="2000" b="1"/>
              <a:t>  中间层（磁盘管理模块，隐藏文件 ，常驻内存）</a:t>
            </a:r>
          </a:p>
          <a:p>
            <a:pPr lvl="1">
              <a:lnSpc>
                <a:spcPct val="90000"/>
              </a:lnSpc>
              <a:buFont typeface="Wingdings" pitchFamily="2" charset="2"/>
              <a:buNone/>
            </a:pPr>
            <a:r>
              <a:rPr lang="zh-CN" altLang="en-US" sz="2000" b="1"/>
              <a:t>     </a:t>
            </a:r>
            <a:r>
              <a:rPr lang="en-US" altLang="zh-CN" sz="2000" b="1"/>
              <a:t>IBMDOS.COM</a:t>
            </a:r>
            <a:r>
              <a:rPr lang="zh-CN" altLang="en-US" sz="2000" b="1"/>
              <a:t>（</a:t>
            </a:r>
            <a:r>
              <a:rPr lang="en-US" altLang="zh-CN" sz="2000" b="1"/>
              <a:t>MSDOS.SYS</a:t>
            </a:r>
            <a:r>
              <a:rPr lang="zh-CN" altLang="en-US" sz="2000" b="1"/>
              <a:t>）</a:t>
            </a:r>
          </a:p>
          <a:p>
            <a:pPr lvl="1">
              <a:lnSpc>
                <a:spcPct val="90000"/>
              </a:lnSpc>
            </a:pPr>
            <a:r>
              <a:rPr lang="zh-CN" altLang="en-US" sz="2000" b="1"/>
              <a:t>  最外层（命令处理模块，显示文件，其中包含的所有内部命令常驻内存）   </a:t>
            </a:r>
          </a:p>
          <a:p>
            <a:pPr lvl="1">
              <a:lnSpc>
                <a:spcPct val="90000"/>
              </a:lnSpc>
              <a:buFont typeface="Wingdings" pitchFamily="2" charset="2"/>
              <a:buNone/>
            </a:pPr>
            <a:r>
              <a:rPr lang="zh-CN" altLang="en-US" sz="2000" b="1"/>
              <a:t>    </a:t>
            </a:r>
            <a:r>
              <a:rPr lang="en-US" altLang="zh-CN" sz="2000" b="1"/>
              <a:t>COMMAND.COM</a:t>
            </a:r>
          </a:p>
        </p:txBody>
      </p:sp>
    </p:spTree>
    <p:extLst>
      <p:ext uri="{BB962C8B-B14F-4D97-AF65-F5344CB8AC3E}">
        <p14:creationId xmlns:p14="http://schemas.microsoft.com/office/powerpoint/2010/main" val="3981151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0195">
                                            <p:txEl>
                                              <p:pRg st="0" end="0"/>
                                            </p:txEl>
                                          </p:spTgt>
                                        </p:tgtEl>
                                        <p:attrNameLst>
                                          <p:attrName>style.visibility</p:attrName>
                                        </p:attrNameLst>
                                      </p:cBhvr>
                                      <p:to>
                                        <p:strVal val="visible"/>
                                      </p:to>
                                    </p:set>
                                    <p:animEffect transition="in" filter="wipe(left)">
                                      <p:cBhvr>
                                        <p:cTn id="7" dur="500"/>
                                        <p:tgtEl>
                                          <p:spTgt spid="180019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00195">
                                            <p:txEl>
                                              <p:pRg st="1" end="1"/>
                                            </p:txEl>
                                          </p:spTgt>
                                        </p:tgtEl>
                                        <p:attrNameLst>
                                          <p:attrName>style.visibility</p:attrName>
                                        </p:attrNameLst>
                                      </p:cBhvr>
                                      <p:to>
                                        <p:strVal val="visible"/>
                                      </p:to>
                                    </p:set>
                                    <p:animEffect transition="in" filter="wipe(left)">
                                      <p:cBhvr>
                                        <p:cTn id="11" dur="500"/>
                                        <p:tgtEl>
                                          <p:spTgt spid="180019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00195">
                                            <p:txEl>
                                              <p:pRg st="2" end="2"/>
                                            </p:txEl>
                                          </p:spTgt>
                                        </p:tgtEl>
                                        <p:attrNameLst>
                                          <p:attrName>style.visibility</p:attrName>
                                        </p:attrNameLst>
                                      </p:cBhvr>
                                      <p:to>
                                        <p:strVal val="visible"/>
                                      </p:to>
                                    </p:set>
                                    <p:animEffect transition="in" filter="wipe(left)">
                                      <p:cBhvr>
                                        <p:cTn id="15" dur="500"/>
                                        <p:tgtEl>
                                          <p:spTgt spid="180019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00195">
                                            <p:txEl>
                                              <p:pRg st="3" end="3"/>
                                            </p:txEl>
                                          </p:spTgt>
                                        </p:tgtEl>
                                        <p:attrNameLst>
                                          <p:attrName>style.visibility</p:attrName>
                                        </p:attrNameLst>
                                      </p:cBhvr>
                                      <p:to>
                                        <p:strVal val="visible"/>
                                      </p:to>
                                    </p:set>
                                    <p:animEffect transition="in" filter="wipe(left)">
                                      <p:cBhvr>
                                        <p:cTn id="19" dur="500"/>
                                        <p:tgtEl>
                                          <p:spTgt spid="180019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00195">
                                            <p:txEl>
                                              <p:pRg st="4" end="4"/>
                                            </p:txEl>
                                          </p:spTgt>
                                        </p:tgtEl>
                                        <p:attrNameLst>
                                          <p:attrName>style.visibility</p:attrName>
                                        </p:attrNameLst>
                                      </p:cBhvr>
                                      <p:to>
                                        <p:strVal val="visible"/>
                                      </p:to>
                                    </p:set>
                                    <p:animEffect transition="in" filter="wipe(left)">
                                      <p:cBhvr>
                                        <p:cTn id="23" dur="500"/>
                                        <p:tgtEl>
                                          <p:spTgt spid="180019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00195">
                                            <p:txEl>
                                              <p:pRg st="5" end="5"/>
                                            </p:txEl>
                                          </p:spTgt>
                                        </p:tgtEl>
                                        <p:attrNameLst>
                                          <p:attrName>style.visibility</p:attrName>
                                        </p:attrNameLst>
                                      </p:cBhvr>
                                      <p:to>
                                        <p:strVal val="visible"/>
                                      </p:to>
                                    </p:set>
                                    <p:animEffect transition="in" filter="wipe(left)">
                                      <p:cBhvr>
                                        <p:cTn id="27" dur="500"/>
                                        <p:tgtEl>
                                          <p:spTgt spid="1800195">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00195">
                                            <p:txEl>
                                              <p:pRg st="6" end="6"/>
                                            </p:txEl>
                                          </p:spTgt>
                                        </p:tgtEl>
                                        <p:attrNameLst>
                                          <p:attrName>style.visibility</p:attrName>
                                        </p:attrNameLst>
                                      </p:cBhvr>
                                      <p:to>
                                        <p:strVal val="visible"/>
                                      </p:to>
                                    </p:set>
                                    <p:animEffect transition="in" filter="wipe(left)">
                                      <p:cBhvr>
                                        <p:cTn id="31" dur="500"/>
                                        <p:tgtEl>
                                          <p:spTgt spid="1800195">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00195">
                                            <p:txEl>
                                              <p:pRg st="7" end="7"/>
                                            </p:txEl>
                                          </p:spTgt>
                                        </p:tgtEl>
                                        <p:attrNameLst>
                                          <p:attrName>style.visibility</p:attrName>
                                        </p:attrNameLst>
                                      </p:cBhvr>
                                      <p:to>
                                        <p:strVal val="visible"/>
                                      </p:to>
                                    </p:set>
                                    <p:animEffect transition="in" filter="wipe(left)">
                                      <p:cBhvr>
                                        <p:cTn id="35" dur="500"/>
                                        <p:tgtEl>
                                          <p:spTgt spid="1800195">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00195">
                                            <p:txEl>
                                              <p:pRg st="8" end="8"/>
                                            </p:txEl>
                                          </p:spTgt>
                                        </p:tgtEl>
                                        <p:attrNameLst>
                                          <p:attrName>style.visibility</p:attrName>
                                        </p:attrNameLst>
                                      </p:cBhvr>
                                      <p:to>
                                        <p:strVal val="visible"/>
                                      </p:to>
                                    </p:set>
                                    <p:animEffect transition="in" filter="wipe(left)">
                                      <p:cBhvr>
                                        <p:cTn id="39" dur="500"/>
                                        <p:tgtEl>
                                          <p:spTgt spid="1800195">
                                            <p:txEl>
                                              <p:pRg st="8" end="8"/>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800195">
                                            <p:txEl>
                                              <p:pRg st="9" end="9"/>
                                            </p:txEl>
                                          </p:spTgt>
                                        </p:tgtEl>
                                        <p:attrNameLst>
                                          <p:attrName>style.visibility</p:attrName>
                                        </p:attrNameLst>
                                      </p:cBhvr>
                                      <p:to>
                                        <p:strVal val="visible"/>
                                      </p:to>
                                    </p:set>
                                    <p:animEffect transition="in" filter="wipe(left)">
                                      <p:cBhvr>
                                        <p:cTn id="43" dur="500"/>
                                        <p:tgtEl>
                                          <p:spTgt spid="1800195">
                                            <p:txEl>
                                              <p:pRg st="9" end="9"/>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800195">
                                            <p:txEl>
                                              <p:pRg st="10" end="10"/>
                                            </p:txEl>
                                          </p:spTgt>
                                        </p:tgtEl>
                                        <p:attrNameLst>
                                          <p:attrName>style.visibility</p:attrName>
                                        </p:attrNameLst>
                                      </p:cBhvr>
                                      <p:to>
                                        <p:strVal val="visible"/>
                                      </p:to>
                                    </p:set>
                                    <p:animEffect transition="in" filter="wipe(left)">
                                      <p:cBhvr>
                                        <p:cTn id="47" dur="500"/>
                                        <p:tgtEl>
                                          <p:spTgt spid="1800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1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1218" name="Rectangle 2"/>
          <p:cNvSpPr>
            <a:spLocks noGrp="1" noChangeArrowheads="1"/>
          </p:cNvSpPr>
          <p:nvPr>
            <p:ph type="title"/>
          </p:nvPr>
        </p:nvSpPr>
        <p:spPr>
          <a:xfrm>
            <a:off x="1476375" y="188913"/>
            <a:ext cx="6119813" cy="7651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pPr>
              <a:lnSpc>
                <a:spcPct val="80000"/>
              </a:lnSpc>
            </a:pPr>
            <a:r>
              <a:rPr lang="zh-CN" altLang="en-US" b="0">
                <a:latin typeface="华文琥珀" pitchFamily="2" charset="-122"/>
              </a:rPr>
              <a:t>常见操作系统</a:t>
            </a:r>
            <a:r>
              <a:rPr lang="en-US" altLang="zh-CN" sz="2000" b="0">
                <a:effectLst>
                  <a:outerShdw blurRad="38100" dist="38100" dir="2700000" algn="tl">
                    <a:srgbClr val="C0C0C0"/>
                  </a:outerShdw>
                </a:effectLst>
                <a:latin typeface="Arial"/>
              </a:rPr>
              <a:t>—</a:t>
            </a:r>
            <a:r>
              <a:rPr lang="en-US" altLang="zh-CN" sz="2000" b="0">
                <a:effectLst>
                  <a:outerShdw blurRad="38100" dist="38100" dir="2700000" algn="tl">
                    <a:srgbClr val="C0C0C0"/>
                  </a:outerShdw>
                </a:effectLst>
                <a:latin typeface="华文琥珀" pitchFamily="2" charset="-122"/>
              </a:rPr>
              <a:t>Windows </a:t>
            </a:r>
            <a:r>
              <a:rPr lang="zh-CN" altLang="en-US" sz="2000" b="0">
                <a:effectLst>
                  <a:outerShdw blurRad="38100" dist="38100" dir="2700000" algn="tl">
                    <a:srgbClr val="C0C0C0"/>
                  </a:outerShdw>
                </a:effectLst>
                <a:latin typeface="华文琥珀" pitchFamily="2" charset="-122"/>
              </a:rPr>
              <a:t>操作系统概述</a:t>
            </a:r>
          </a:p>
        </p:txBody>
      </p:sp>
      <p:sp>
        <p:nvSpPr>
          <p:cNvPr id="1801219" name="Rectangle 3"/>
          <p:cNvSpPr>
            <a:spLocks noGrp="1" noChangeArrowheads="1"/>
          </p:cNvSpPr>
          <p:nvPr>
            <p:ph type="body" sz="half" idx="1"/>
          </p:nvPr>
        </p:nvSpPr>
        <p:spPr>
          <a:xfrm>
            <a:off x="465459" y="1268413"/>
            <a:ext cx="8355013" cy="42481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2700000" scaled="1"/>
                </a:gradFill>
              </a14:hiddenFill>
            </a:ext>
          </a:extLst>
        </p:spPr>
        <p:txBody>
          <a:bodyPr lIns="92075" tIns="46038" rIns="92075" bIns="46038"/>
          <a:lstStyle/>
          <a:p>
            <a:pPr>
              <a:lnSpc>
                <a:spcPct val="130000"/>
              </a:lnSpc>
              <a:buFont typeface="Marlett" pitchFamily="2" charset="2"/>
              <a:buChar char="n"/>
            </a:pPr>
            <a:r>
              <a:rPr lang="en-US" altLang="zh-CN" sz="2800" b="1" dirty="0">
                <a:latin typeface="黑体" pitchFamily="2" charset="-122"/>
              </a:rPr>
              <a:t>Windows</a:t>
            </a:r>
            <a:r>
              <a:rPr lang="zh-CN" altLang="en-US" sz="2800" b="1" dirty="0">
                <a:latin typeface="黑体" pitchFamily="2" charset="-122"/>
              </a:rPr>
              <a:t>操作系统简介</a:t>
            </a:r>
          </a:p>
          <a:p>
            <a:pPr>
              <a:lnSpc>
                <a:spcPct val="115000"/>
              </a:lnSpc>
              <a:buFont typeface="Marlett" pitchFamily="2" charset="2"/>
              <a:buNone/>
            </a:pPr>
            <a:r>
              <a:rPr lang="zh-CN" altLang="en-US" sz="1900" b="1" dirty="0">
                <a:latin typeface="楷体_GB2312" pitchFamily="49" charset="-122"/>
                <a:ea typeface="楷体_GB2312" pitchFamily="49" charset="-122"/>
              </a:rPr>
              <a:t>      </a:t>
            </a:r>
            <a:r>
              <a:rPr lang="zh-CN" altLang="zh-CN" sz="1900" b="1" dirty="0">
                <a:latin typeface="楷体_GB2312" pitchFamily="49" charset="-122"/>
                <a:ea typeface="楷体_GB2312" pitchFamily="49" charset="-122"/>
              </a:rPr>
              <a:t>多任务处理功能、虚拟内存管理、鼠标操作与键盘操作相结合、方便友好的图形界面、灵活的多窗口操作等。</a:t>
            </a:r>
            <a:endParaRPr lang="zh-CN" altLang="en-US" sz="2800" b="1" dirty="0">
              <a:latin typeface="黑体" pitchFamily="2" charset="-122"/>
            </a:endParaRPr>
          </a:p>
          <a:p>
            <a:pPr>
              <a:lnSpc>
                <a:spcPct val="130000"/>
              </a:lnSpc>
              <a:buClr>
                <a:srgbClr val="FFFF00"/>
              </a:buClr>
              <a:buFont typeface="Marlett" pitchFamily="2" charset="2"/>
              <a:buNone/>
            </a:pPr>
            <a:r>
              <a:rPr lang="zh-CN" altLang="en-US" sz="1900" b="1" dirty="0">
                <a:latin typeface="楷体_GB2312" pitchFamily="49" charset="-122"/>
                <a:ea typeface="楷体_GB2312" pitchFamily="49" charset="-122"/>
              </a:rPr>
              <a:t>      </a:t>
            </a:r>
            <a:r>
              <a:rPr lang="en-US" altLang="zh-CN" sz="1900" b="1" dirty="0">
                <a:latin typeface="楷体_GB2312" pitchFamily="49" charset="-122"/>
                <a:ea typeface="楷体_GB2312" pitchFamily="49" charset="-122"/>
              </a:rPr>
              <a:t>1985</a:t>
            </a:r>
            <a:r>
              <a:rPr lang="zh-CN" altLang="zh-CN" sz="1900" b="1" dirty="0">
                <a:latin typeface="楷体_GB2312" pitchFamily="49" charset="-122"/>
                <a:ea typeface="楷体_GB2312" pitchFamily="49" charset="-122"/>
              </a:rPr>
              <a:t>年底，美国微软（</a:t>
            </a:r>
            <a:r>
              <a:rPr lang="en-US" altLang="zh-CN" sz="1900" b="1" dirty="0">
                <a:latin typeface="楷体_GB2312" pitchFamily="49" charset="-122"/>
                <a:ea typeface="楷体_GB2312" pitchFamily="49" charset="-122"/>
              </a:rPr>
              <a:t>Microsoft)</a:t>
            </a:r>
            <a:r>
              <a:rPr lang="zh-CN" altLang="zh-CN" sz="1900" b="1" dirty="0">
                <a:latin typeface="楷体_GB2312" pitchFamily="49" charset="-122"/>
                <a:ea typeface="楷体_GB2312" pitchFamily="49" charset="-122"/>
              </a:rPr>
              <a:t>公司推出</a:t>
            </a:r>
            <a:r>
              <a:rPr lang="en-US" altLang="zh-CN" sz="1900" b="1" dirty="0">
                <a:latin typeface="楷体_GB2312" pitchFamily="49" charset="-122"/>
                <a:ea typeface="楷体_GB2312" pitchFamily="49" charset="-122"/>
              </a:rPr>
              <a:t>Windows1.0</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1988</a:t>
            </a:r>
            <a:r>
              <a:rPr lang="zh-CN" altLang="en-US" sz="1900" b="1" dirty="0">
                <a:latin typeface="楷体_GB2312" pitchFamily="49" charset="-122"/>
                <a:ea typeface="楷体_GB2312" pitchFamily="49" charset="-122"/>
              </a:rPr>
              <a:t>年 </a:t>
            </a:r>
          </a:p>
          <a:p>
            <a:pPr>
              <a:lnSpc>
                <a:spcPct val="130000"/>
              </a:lnSpc>
              <a:buClr>
                <a:srgbClr val="FFFF00"/>
              </a:buClr>
              <a:buFont typeface="Marlett" pitchFamily="2" charset="2"/>
              <a:buNone/>
            </a:pPr>
            <a:r>
              <a:rPr lang="en-US" altLang="zh-CN" sz="1900" b="1" dirty="0">
                <a:latin typeface="楷体_GB2312" pitchFamily="49" charset="-122"/>
                <a:ea typeface="楷体_GB2312" pitchFamily="49" charset="-122"/>
              </a:rPr>
              <a:t>Windows/386</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1990</a:t>
            </a:r>
            <a:r>
              <a:rPr lang="zh-CN" altLang="en-US" sz="1900" b="1" dirty="0">
                <a:latin typeface="楷体_GB2312" pitchFamily="49" charset="-122"/>
                <a:ea typeface="楷体_GB2312" pitchFamily="49" charset="-122"/>
              </a:rPr>
              <a:t>年</a:t>
            </a:r>
            <a:r>
              <a:rPr lang="en-US" altLang="zh-CN" sz="1900" b="1" dirty="0">
                <a:latin typeface="楷体_GB2312" pitchFamily="49" charset="-122"/>
                <a:ea typeface="楷体_GB2312" pitchFamily="49" charset="-122"/>
              </a:rPr>
              <a:t>Windows3.0</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1992</a:t>
            </a:r>
            <a:r>
              <a:rPr lang="zh-CN" altLang="en-US" sz="1900" b="1" dirty="0">
                <a:latin typeface="楷体_GB2312" pitchFamily="49" charset="-122"/>
                <a:ea typeface="楷体_GB2312" pitchFamily="49" charset="-122"/>
              </a:rPr>
              <a:t>年</a:t>
            </a:r>
            <a:r>
              <a:rPr lang="en-US" altLang="zh-CN" sz="1900" b="1" dirty="0">
                <a:latin typeface="楷体_GB2312" pitchFamily="49" charset="-122"/>
                <a:ea typeface="楷体_GB2312" pitchFamily="49" charset="-122"/>
              </a:rPr>
              <a:t>Windows3.1</a:t>
            </a:r>
            <a:r>
              <a:rPr lang="zh-CN" altLang="en-US" sz="1900" b="1" dirty="0">
                <a:latin typeface="楷体_GB2312" pitchFamily="49" charset="-122"/>
                <a:ea typeface="楷体_GB2312" pitchFamily="49" charset="-122"/>
              </a:rPr>
              <a:t>、</a:t>
            </a:r>
            <a:r>
              <a:rPr lang="en-US" altLang="zh-CN" sz="1900" b="1" dirty="0">
                <a:latin typeface="楷体_GB2312" pitchFamily="49" charset="-122"/>
                <a:ea typeface="楷体_GB2312" pitchFamily="49" charset="-122"/>
              </a:rPr>
              <a:t>3.2</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1993</a:t>
            </a:r>
            <a:r>
              <a:rPr lang="zh-CN" altLang="en-US" sz="1900" b="1" dirty="0">
                <a:latin typeface="楷体_GB2312" pitchFamily="49" charset="-122"/>
                <a:ea typeface="楷体_GB2312" pitchFamily="49" charset="-122"/>
              </a:rPr>
              <a:t>年</a:t>
            </a:r>
          </a:p>
          <a:p>
            <a:pPr>
              <a:lnSpc>
                <a:spcPct val="130000"/>
              </a:lnSpc>
              <a:buClr>
                <a:srgbClr val="FFFF00"/>
              </a:buClr>
              <a:buFont typeface="Marlett" pitchFamily="2" charset="2"/>
              <a:buNone/>
            </a:pPr>
            <a:r>
              <a:rPr lang="en-US" altLang="zh-CN" sz="1900" b="1" dirty="0">
                <a:latin typeface="楷体_GB2312" pitchFamily="49" charset="-122"/>
                <a:ea typeface="楷体_GB2312" pitchFamily="49" charset="-122"/>
              </a:rPr>
              <a:t>Windows NT</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1995</a:t>
            </a:r>
            <a:r>
              <a:rPr lang="zh-CN" altLang="en-US" sz="1900" b="1" dirty="0">
                <a:latin typeface="楷体_GB2312" pitchFamily="49" charset="-122"/>
                <a:ea typeface="楷体_GB2312" pitchFamily="49" charset="-122"/>
              </a:rPr>
              <a:t>年</a:t>
            </a:r>
            <a:r>
              <a:rPr lang="en-US" altLang="zh-CN" sz="1900" b="1" dirty="0">
                <a:latin typeface="楷体_GB2312" pitchFamily="49" charset="-122"/>
                <a:ea typeface="楷体_GB2312" pitchFamily="49" charset="-122"/>
              </a:rPr>
              <a:t>Windows95</a:t>
            </a:r>
            <a:r>
              <a:rPr lang="en-US" altLang="zh-CN" sz="1900" b="1" dirty="0">
                <a:latin typeface="楷体_GB2312" pitchFamily="49" charset="-122"/>
                <a:ea typeface="楷体_GB2312" pitchFamily="49" charset="-122"/>
                <a:sym typeface="Symbol" pitchFamily="18" charset="2"/>
              </a:rPr>
              <a:t> 1998</a:t>
            </a:r>
            <a:r>
              <a:rPr lang="zh-CN" altLang="en-US" sz="1900" b="1" dirty="0">
                <a:latin typeface="楷体_GB2312" pitchFamily="49" charset="-122"/>
                <a:ea typeface="楷体_GB2312" pitchFamily="49" charset="-122"/>
                <a:sym typeface="Symbol" pitchFamily="18" charset="2"/>
              </a:rPr>
              <a:t>年</a:t>
            </a:r>
            <a:r>
              <a:rPr lang="en-US" altLang="zh-CN" sz="1900" b="1" dirty="0">
                <a:latin typeface="楷体_GB2312" pitchFamily="49" charset="-122"/>
                <a:ea typeface="楷体_GB2312" pitchFamily="49" charset="-122"/>
              </a:rPr>
              <a:t>Windows98</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Windows2000 </a:t>
            </a:r>
            <a:r>
              <a:rPr lang="en-US" altLang="zh-CN" sz="1900" b="1" dirty="0">
                <a:latin typeface="楷体_GB2312" pitchFamily="49" charset="-122"/>
                <a:ea typeface="楷体_GB2312" pitchFamily="49" charset="-122"/>
                <a:sym typeface="Symbol" pitchFamily="18" charset="2"/>
              </a:rPr>
              <a:t> </a:t>
            </a:r>
          </a:p>
          <a:p>
            <a:pPr>
              <a:lnSpc>
                <a:spcPct val="130000"/>
              </a:lnSpc>
              <a:buClr>
                <a:srgbClr val="FFFF00"/>
              </a:buClr>
              <a:buFont typeface="Marlett" pitchFamily="2" charset="2"/>
              <a:buNone/>
            </a:pPr>
            <a:r>
              <a:rPr lang="en-US" altLang="zh-CN" sz="1900" b="1" dirty="0">
                <a:latin typeface="楷体_GB2312" pitchFamily="49" charset="-122"/>
                <a:ea typeface="楷体_GB2312" pitchFamily="49" charset="-122"/>
              </a:rPr>
              <a:t>Windows XP </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Windows </a:t>
            </a:r>
            <a:r>
              <a:rPr lang="en-US" altLang="zh-CN" sz="1900" b="1" dirty="0">
                <a:latin typeface="楷体_GB2312" pitchFamily="49" charset="-122"/>
                <a:ea typeface="楷体_GB2312" pitchFamily="49" charset="-122"/>
                <a:sym typeface="Symbol" pitchFamily="18" charset="2"/>
              </a:rPr>
              <a:t>Vista  </a:t>
            </a:r>
            <a:r>
              <a:rPr lang="en-US" altLang="zh-CN" sz="1900" b="1" dirty="0">
                <a:latin typeface="楷体_GB2312" pitchFamily="49" charset="-122"/>
                <a:ea typeface="楷体_GB2312" pitchFamily="49" charset="-122"/>
              </a:rPr>
              <a:t>Windows 7 </a:t>
            </a:r>
            <a:r>
              <a:rPr lang="en-US" altLang="zh-CN" sz="1900" b="1" dirty="0">
                <a:latin typeface="楷体_GB2312" pitchFamily="49" charset="-122"/>
                <a:ea typeface="楷体_GB2312" pitchFamily="49" charset="-122"/>
                <a:sym typeface="Symbol" pitchFamily="18" charset="2"/>
              </a:rPr>
              <a:t> </a:t>
            </a:r>
            <a:r>
              <a:rPr lang="en-US" altLang="zh-CN" sz="1900" b="1" dirty="0">
                <a:latin typeface="楷体_GB2312" pitchFamily="49" charset="-122"/>
                <a:ea typeface="楷体_GB2312" pitchFamily="49" charset="-122"/>
              </a:rPr>
              <a:t>Windows 8.</a:t>
            </a:r>
            <a:endParaRPr lang="en-US" altLang="zh-CN" sz="2600" b="1" dirty="0">
              <a:latin typeface="楷体_GB2312" pitchFamily="49" charset="-122"/>
              <a:ea typeface="楷体_GB2312" pitchFamily="49" charset="-122"/>
            </a:endParaRPr>
          </a:p>
          <a:p>
            <a:pPr lvl="1">
              <a:lnSpc>
                <a:spcPct val="130000"/>
              </a:lnSpc>
            </a:pPr>
            <a:r>
              <a:rPr lang="en-US" altLang="zh-CN" sz="2200" b="1" dirty="0">
                <a:latin typeface="楷体_GB2312" pitchFamily="49" charset="-122"/>
              </a:rPr>
              <a:t>Windows 95/98</a:t>
            </a:r>
            <a:r>
              <a:rPr lang="zh-CN" altLang="en-US" sz="2200" b="1" dirty="0">
                <a:latin typeface="楷体_GB2312" pitchFamily="49" charset="-122"/>
              </a:rPr>
              <a:t>有图形用户界面的多任务的操作系统</a:t>
            </a:r>
          </a:p>
          <a:p>
            <a:pPr lvl="1">
              <a:lnSpc>
                <a:spcPct val="130000"/>
              </a:lnSpc>
            </a:pPr>
            <a:r>
              <a:rPr lang="en-US" altLang="zh-CN" sz="2200" b="1" dirty="0">
                <a:latin typeface="楷体_GB2312" pitchFamily="49" charset="-122"/>
              </a:rPr>
              <a:t>Windows NT/2000</a:t>
            </a:r>
            <a:r>
              <a:rPr lang="zh-CN" altLang="en-US" sz="2200" b="1" dirty="0">
                <a:latin typeface="楷体_GB2312" pitchFamily="49" charset="-122"/>
              </a:rPr>
              <a:t>（及以上版本）是图形界面的网络操作系统</a:t>
            </a:r>
          </a:p>
        </p:txBody>
      </p:sp>
    </p:spTree>
    <p:extLst>
      <p:ext uri="{BB962C8B-B14F-4D97-AF65-F5344CB8AC3E}">
        <p14:creationId xmlns:p14="http://schemas.microsoft.com/office/powerpoint/2010/main" val="4853430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801219">
                                            <p:txEl>
                                              <p:pRg st="0" end="0"/>
                                            </p:txEl>
                                          </p:spTgt>
                                        </p:tgtEl>
                                        <p:attrNameLst>
                                          <p:attrName>style.visibility</p:attrName>
                                        </p:attrNameLst>
                                      </p:cBhvr>
                                      <p:to>
                                        <p:strVal val="visible"/>
                                      </p:to>
                                    </p:set>
                                    <p:animEffect transition="in" filter="strips(upRight)">
                                      <p:cBhvr>
                                        <p:cTn id="7" dur="500"/>
                                        <p:tgtEl>
                                          <p:spTgt spid="1801219">
                                            <p:txEl>
                                              <p:pRg st="0" end="0"/>
                                            </p:txEl>
                                          </p:spTgt>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801219">
                                            <p:txEl>
                                              <p:pRg st="1" end="1"/>
                                            </p:txEl>
                                          </p:spTgt>
                                        </p:tgtEl>
                                        <p:attrNameLst>
                                          <p:attrName>style.visibility</p:attrName>
                                        </p:attrNameLst>
                                      </p:cBhvr>
                                      <p:to>
                                        <p:strVal val="visible"/>
                                      </p:to>
                                    </p:set>
                                    <p:animEffect transition="in" filter="strips(upRight)">
                                      <p:cBhvr>
                                        <p:cTn id="11" dur="500"/>
                                        <p:tgtEl>
                                          <p:spTgt spid="1801219">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01219">
                                            <p:txEl>
                                              <p:pRg st="2" end="2"/>
                                            </p:txEl>
                                          </p:spTgt>
                                        </p:tgtEl>
                                        <p:attrNameLst>
                                          <p:attrName>style.visibility</p:attrName>
                                        </p:attrNameLst>
                                      </p:cBhvr>
                                      <p:to>
                                        <p:strVal val="visible"/>
                                      </p:to>
                                    </p:set>
                                    <p:animEffect transition="in" filter="wipe(left)">
                                      <p:cBhvr>
                                        <p:cTn id="15" dur="2000"/>
                                        <p:tgtEl>
                                          <p:spTgt spid="1801219">
                                            <p:txEl>
                                              <p:pRg st="2" end="2"/>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801219">
                                            <p:txEl>
                                              <p:pRg st="3" end="3"/>
                                            </p:txEl>
                                          </p:spTgt>
                                        </p:tgtEl>
                                        <p:attrNameLst>
                                          <p:attrName>style.visibility</p:attrName>
                                        </p:attrNameLst>
                                      </p:cBhvr>
                                      <p:to>
                                        <p:strVal val="visible"/>
                                      </p:to>
                                    </p:set>
                                    <p:animEffect transition="in" filter="wipe(left)">
                                      <p:cBhvr>
                                        <p:cTn id="19" dur="2000"/>
                                        <p:tgtEl>
                                          <p:spTgt spid="1801219">
                                            <p:txEl>
                                              <p:pRg st="3" end="3"/>
                                            </p:txEl>
                                          </p:spTgt>
                                        </p:tgtEl>
                                      </p:cBhvr>
                                    </p:animEffect>
                                  </p:childTnLst>
                                </p:cTn>
                              </p:par>
                            </p:childTnLst>
                          </p:cTn>
                        </p:par>
                        <p:par>
                          <p:cTn id="20" fill="hold" nodeType="afterGroup">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1801219">
                                            <p:txEl>
                                              <p:pRg st="4" end="4"/>
                                            </p:txEl>
                                          </p:spTgt>
                                        </p:tgtEl>
                                        <p:attrNameLst>
                                          <p:attrName>style.visibility</p:attrName>
                                        </p:attrNameLst>
                                      </p:cBhvr>
                                      <p:to>
                                        <p:strVal val="visible"/>
                                      </p:to>
                                    </p:set>
                                    <p:animEffect transition="in" filter="wipe(left)">
                                      <p:cBhvr>
                                        <p:cTn id="23" dur="2000"/>
                                        <p:tgtEl>
                                          <p:spTgt spid="1801219">
                                            <p:txEl>
                                              <p:pRg st="4" end="4"/>
                                            </p:txEl>
                                          </p:spTgt>
                                        </p:tgtEl>
                                      </p:cBhvr>
                                    </p:animEffect>
                                  </p:childTnLst>
                                </p:cTn>
                              </p:par>
                            </p:childTnLst>
                          </p:cTn>
                        </p:par>
                        <p:par>
                          <p:cTn id="24" fill="hold" nodeType="afterGroup">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1801219">
                                            <p:txEl>
                                              <p:pRg st="5" end="5"/>
                                            </p:txEl>
                                          </p:spTgt>
                                        </p:tgtEl>
                                        <p:attrNameLst>
                                          <p:attrName>style.visibility</p:attrName>
                                        </p:attrNameLst>
                                      </p:cBhvr>
                                      <p:to>
                                        <p:strVal val="visible"/>
                                      </p:to>
                                    </p:set>
                                    <p:animEffect transition="in" filter="wipe(left)">
                                      <p:cBhvr>
                                        <p:cTn id="27" dur="2000"/>
                                        <p:tgtEl>
                                          <p:spTgt spid="1801219">
                                            <p:txEl>
                                              <p:pRg st="5" end="5"/>
                                            </p:txEl>
                                          </p:spTgt>
                                        </p:tgtEl>
                                      </p:cBhvr>
                                    </p:animEffect>
                                  </p:childTnLst>
                                </p:cTn>
                              </p:par>
                            </p:childTnLst>
                          </p:cTn>
                        </p:par>
                        <p:par>
                          <p:cTn id="28" fill="hold" nodeType="afterGroup">
                            <p:stCondLst>
                              <p:cond delay="9000"/>
                            </p:stCondLst>
                            <p:childTnLst>
                              <p:par>
                                <p:cTn id="29" presetID="18" presetClass="entr" presetSubtype="3" fill="hold" grpId="0" nodeType="afterEffect">
                                  <p:stCondLst>
                                    <p:cond delay="0"/>
                                  </p:stCondLst>
                                  <p:childTnLst>
                                    <p:set>
                                      <p:cBhvr>
                                        <p:cTn id="30" dur="1" fill="hold">
                                          <p:stCondLst>
                                            <p:cond delay="0"/>
                                          </p:stCondLst>
                                        </p:cTn>
                                        <p:tgtEl>
                                          <p:spTgt spid="1801219">
                                            <p:txEl>
                                              <p:pRg st="6" end="6"/>
                                            </p:txEl>
                                          </p:spTgt>
                                        </p:tgtEl>
                                        <p:attrNameLst>
                                          <p:attrName>style.visibility</p:attrName>
                                        </p:attrNameLst>
                                      </p:cBhvr>
                                      <p:to>
                                        <p:strVal val="visible"/>
                                      </p:to>
                                    </p:set>
                                    <p:animEffect transition="in" filter="strips(upRight)">
                                      <p:cBhvr>
                                        <p:cTn id="31" dur="500"/>
                                        <p:tgtEl>
                                          <p:spTgt spid="1801219">
                                            <p:txEl>
                                              <p:pRg st="6" end="6"/>
                                            </p:txEl>
                                          </p:spTgt>
                                        </p:tgtEl>
                                      </p:cBhvr>
                                    </p:animEffect>
                                  </p:childTnLst>
                                </p:cTn>
                              </p:par>
                            </p:childTnLst>
                          </p:cTn>
                        </p:par>
                        <p:par>
                          <p:cTn id="32" fill="hold" nodeType="afterGroup">
                            <p:stCondLst>
                              <p:cond delay="9500"/>
                            </p:stCondLst>
                            <p:childTnLst>
                              <p:par>
                                <p:cTn id="33" presetID="18" presetClass="entr" presetSubtype="3" fill="hold" grpId="0" nodeType="afterEffect">
                                  <p:stCondLst>
                                    <p:cond delay="0"/>
                                  </p:stCondLst>
                                  <p:childTnLst>
                                    <p:set>
                                      <p:cBhvr>
                                        <p:cTn id="34" dur="1" fill="hold">
                                          <p:stCondLst>
                                            <p:cond delay="0"/>
                                          </p:stCondLst>
                                        </p:cTn>
                                        <p:tgtEl>
                                          <p:spTgt spid="1801219">
                                            <p:txEl>
                                              <p:pRg st="7" end="7"/>
                                            </p:txEl>
                                          </p:spTgt>
                                        </p:tgtEl>
                                        <p:attrNameLst>
                                          <p:attrName>style.visibility</p:attrName>
                                        </p:attrNameLst>
                                      </p:cBhvr>
                                      <p:to>
                                        <p:strVal val="visible"/>
                                      </p:to>
                                    </p:set>
                                    <p:animEffect transition="in" filter="strips(upRight)">
                                      <p:cBhvr>
                                        <p:cTn id="35" dur="500"/>
                                        <p:tgtEl>
                                          <p:spTgt spid="1801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2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44</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a:t> </a:t>
            </a:r>
            <a:r>
              <a:rPr lang="zh-CN" altLang="en-US" sz="2800" b="1" dirty="0" smtClean="0">
                <a:hlinkClick r:id="rId2" action="ppaction://hlinksldjump"/>
              </a:rPr>
              <a:t>导引关键字</a:t>
            </a:r>
            <a:endParaRPr lang="zh-CN" altLang="en-US" sz="2800" b="1" dirty="0"/>
          </a:p>
          <a:p>
            <a:pPr algn="l">
              <a:lnSpc>
                <a:spcPct val="80000"/>
              </a:lnSpc>
              <a:buFont typeface="Wingdings" pitchFamily="2" charset="2"/>
              <a:buChar char="l"/>
            </a:pPr>
            <a:r>
              <a:rPr lang="zh-CN" altLang="en-US" sz="2800" b="1" dirty="0"/>
              <a:t> </a:t>
            </a:r>
            <a:r>
              <a:rPr lang="zh-CN" altLang="en-US" sz="2800" b="1" dirty="0" smtClean="0">
                <a:hlinkClick r:id="rId3" action="ppaction://hlinksldjump"/>
              </a:rPr>
              <a:t>什么是软件</a:t>
            </a:r>
            <a:endParaRPr lang="zh-CN" altLang="en-US" sz="2800" dirty="0"/>
          </a:p>
          <a:p>
            <a:pPr algn="l">
              <a:lnSpc>
                <a:spcPct val="80000"/>
              </a:lnSpc>
              <a:buFont typeface="Wingdings" pitchFamily="2" charset="2"/>
              <a:buChar char="l"/>
            </a:pPr>
            <a:r>
              <a:rPr lang="zh-CN" altLang="en-US" sz="2800" b="1" dirty="0"/>
              <a:t> </a:t>
            </a:r>
            <a:r>
              <a:rPr lang="zh-CN" altLang="en-US" sz="2800" b="1" dirty="0">
                <a:hlinkClick r:id="rId4" action="ppaction://hlinksldjump"/>
              </a:rPr>
              <a:t>操作系统</a:t>
            </a:r>
            <a:endParaRPr lang="zh-CN" altLang="en-US" sz="2800" b="1" dirty="0"/>
          </a:p>
          <a:p>
            <a:pPr algn="l">
              <a:lnSpc>
                <a:spcPct val="80000"/>
              </a:lnSpc>
              <a:buFont typeface="Wingdings" pitchFamily="2" charset="2"/>
              <a:buChar char="l"/>
            </a:pPr>
            <a:r>
              <a:rPr lang="zh-CN" altLang="en-US" sz="2800" b="1" dirty="0"/>
              <a:t> </a:t>
            </a:r>
            <a:r>
              <a:rPr lang="zh-CN" altLang="en-US" sz="2800" b="1" dirty="0">
                <a:solidFill>
                  <a:schemeClr val="accent6">
                    <a:lumMod val="60000"/>
                    <a:lumOff val="40000"/>
                  </a:schemeClr>
                </a:solidFill>
              </a:rPr>
              <a:t>程序设计语言</a:t>
            </a:r>
          </a:p>
          <a:p>
            <a:pPr algn="l">
              <a:lnSpc>
                <a:spcPct val="80000"/>
              </a:lnSpc>
              <a:buFont typeface="Wingdings" pitchFamily="2" charset="2"/>
              <a:buChar char="l"/>
            </a:pPr>
            <a:r>
              <a:rPr lang="zh-CN" altLang="en-US" sz="2800" b="1" dirty="0"/>
              <a:t> </a:t>
            </a:r>
            <a:r>
              <a:rPr lang="zh-CN" altLang="en-US" sz="2800" b="1" dirty="0">
                <a:hlinkClick r:id="rId5" action="ppaction://hlinksldjump"/>
              </a:rPr>
              <a:t>什么是算法 </a:t>
            </a:r>
            <a:endParaRPr lang="zh-CN" altLang="en-US" sz="2800" b="1" dirty="0"/>
          </a:p>
          <a:p>
            <a:pPr algn="l">
              <a:lnSpc>
                <a:spcPct val="80000"/>
              </a:lnSpc>
              <a:buFont typeface="Wingdings" pitchFamily="2" charset="2"/>
              <a:buChar char="l"/>
            </a:pPr>
            <a:r>
              <a:rPr lang="zh-CN" altLang="en-US" sz="2800" b="1" dirty="0" smtClean="0"/>
              <a:t> </a:t>
            </a:r>
            <a:r>
              <a:rPr lang="zh-CN" altLang="en-US" sz="2800" b="1" dirty="0" smtClean="0">
                <a:hlinkClick r:id="rId6" action="ppaction://hlinksldjump"/>
              </a:rPr>
              <a:t>程序设计</a:t>
            </a:r>
            <a:r>
              <a:rPr lang="zh-CN" altLang="en-US" sz="2800" b="1" dirty="0">
                <a:hlinkClick r:id="rId6" action="ppaction://hlinksldjump"/>
              </a:rPr>
              <a:t>方法</a:t>
            </a:r>
            <a:endParaRPr lang="zh-CN" altLang="en-US" sz="2800" b="1" dirty="0"/>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3208848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13154">
                                            <p:txEl>
                                              <p:pRg st="3" end="3"/>
                                            </p:txEl>
                                          </p:spTgt>
                                        </p:tgtEl>
                                        <p:attrNameLst>
                                          <p:attrName>ppt_x</p:attrName>
                                          <p:attrName>ppt_y</p:attrName>
                                        </p:attrNameLst>
                                      </p:cBhvr>
                                    </p:animMotion>
                                    <p:animRot by="1500000">
                                      <p:cBhvr>
                                        <p:cTn id="7" dur="125" fill="hold">
                                          <p:stCondLst>
                                            <p:cond delay="0"/>
                                          </p:stCondLst>
                                        </p:cTn>
                                        <p:tgtEl>
                                          <p:spTgt spid="1713154">
                                            <p:txEl>
                                              <p:pRg st="3" end="3"/>
                                            </p:txEl>
                                          </p:spTgt>
                                        </p:tgtEl>
                                        <p:attrNameLst>
                                          <p:attrName>r</p:attrName>
                                        </p:attrNameLst>
                                      </p:cBhvr>
                                    </p:animRot>
                                    <p:animRot by="-1500000">
                                      <p:cBhvr>
                                        <p:cTn id="8" dur="125" fill="hold">
                                          <p:stCondLst>
                                            <p:cond delay="125"/>
                                          </p:stCondLst>
                                        </p:cTn>
                                        <p:tgtEl>
                                          <p:spTgt spid="1713154">
                                            <p:txEl>
                                              <p:pRg st="3" end="3"/>
                                            </p:txEl>
                                          </p:spTgt>
                                        </p:tgtEl>
                                        <p:attrNameLst>
                                          <p:attrName>r</p:attrName>
                                        </p:attrNameLst>
                                      </p:cBhvr>
                                    </p:animRot>
                                    <p:animRot by="-1500000">
                                      <p:cBhvr>
                                        <p:cTn id="9" dur="125" fill="hold">
                                          <p:stCondLst>
                                            <p:cond delay="250"/>
                                          </p:stCondLst>
                                        </p:cTn>
                                        <p:tgtEl>
                                          <p:spTgt spid="1713154">
                                            <p:txEl>
                                              <p:pRg st="3" end="3"/>
                                            </p:txEl>
                                          </p:spTgt>
                                        </p:tgtEl>
                                        <p:attrNameLst>
                                          <p:attrName>r</p:attrName>
                                        </p:attrNameLst>
                                      </p:cBhvr>
                                    </p:animRot>
                                    <p:animRot by="1500000">
                                      <p:cBhvr>
                                        <p:cTn id="10" dur="125" fill="hold">
                                          <p:stCondLst>
                                            <p:cond delay="375"/>
                                          </p:stCondLst>
                                        </p:cTn>
                                        <p:tgtEl>
                                          <p:spTgt spid="171315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5266" name="Rectangle 2"/>
          <p:cNvSpPr>
            <a:spLocks noGrp="1" noChangeArrowheads="1"/>
          </p:cNvSpPr>
          <p:nvPr>
            <p:ph type="title"/>
          </p:nvPr>
        </p:nvSpPr>
        <p:spPr>
          <a:xfrm>
            <a:off x="2124075" y="144463"/>
            <a:ext cx="5002213" cy="6921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程序设计语言</a:t>
            </a:r>
            <a:r>
              <a:rPr lang="en-US" altLang="zh-CN" sz="3600" b="0">
                <a:latin typeface="Arial"/>
              </a:rPr>
              <a:t>—</a:t>
            </a:r>
            <a:r>
              <a:rPr lang="zh-CN" altLang="en-US" sz="2400" b="0">
                <a:latin typeface="华文琥珀" pitchFamily="2" charset="-122"/>
              </a:rPr>
              <a:t>概述</a:t>
            </a:r>
          </a:p>
        </p:txBody>
      </p:sp>
      <p:sp>
        <p:nvSpPr>
          <p:cNvPr id="1675267" name="Rectangle 3"/>
          <p:cNvSpPr>
            <a:spLocks noGrp="1" noChangeArrowheads="1"/>
          </p:cNvSpPr>
          <p:nvPr>
            <p:ph type="body" sz="half" idx="1"/>
          </p:nvPr>
        </p:nvSpPr>
        <p:spPr>
          <a:xfrm>
            <a:off x="250825" y="1268413"/>
            <a:ext cx="8642350" cy="4392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125000"/>
              </a:lnSpc>
            </a:pPr>
            <a:r>
              <a:rPr lang="zh-CN" altLang="en-US" sz="3200" b="1">
                <a:latin typeface="黑体" pitchFamily="2" charset="-122"/>
              </a:rPr>
              <a:t>计算机程序</a:t>
            </a:r>
          </a:p>
          <a:p>
            <a:pPr lvl="1">
              <a:lnSpc>
                <a:spcPct val="125000"/>
              </a:lnSpc>
              <a:buFont typeface="Marlett" pitchFamily="2" charset="2"/>
              <a:buChar char="i"/>
            </a:pPr>
            <a:r>
              <a:rPr lang="zh-CN" altLang="en-US" sz="2800" b="1">
                <a:latin typeface="楷体_GB2312" pitchFamily="49" charset="-122"/>
              </a:rPr>
              <a:t>计算机程序就是按照实际工作步骤而事先编制好的、具有特殊功能的指令序列。</a:t>
            </a:r>
          </a:p>
          <a:p>
            <a:pPr>
              <a:lnSpc>
                <a:spcPct val="125000"/>
              </a:lnSpc>
            </a:pPr>
            <a:r>
              <a:rPr lang="zh-CN" altLang="en-US" sz="3200" b="1">
                <a:latin typeface="黑体" pitchFamily="2" charset="-122"/>
              </a:rPr>
              <a:t>程序设计语言</a:t>
            </a:r>
          </a:p>
          <a:p>
            <a:pPr lvl="1">
              <a:lnSpc>
                <a:spcPct val="125000"/>
              </a:lnSpc>
              <a:buFont typeface="Marlett" pitchFamily="2" charset="2"/>
              <a:buChar char="i"/>
            </a:pPr>
            <a:r>
              <a:rPr lang="zh-CN" altLang="en-US" sz="2800" b="1">
                <a:latin typeface="楷体_GB2312" pitchFamily="49" charset="-122"/>
              </a:rPr>
              <a:t>程序设计语言是用来编写计算机程序的语言，是用户与计算机交流信息的工具。</a:t>
            </a:r>
          </a:p>
        </p:txBody>
      </p:sp>
    </p:spTree>
    <p:extLst>
      <p:ext uri="{BB962C8B-B14F-4D97-AF65-F5344CB8AC3E}">
        <p14:creationId xmlns:p14="http://schemas.microsoft.com/office/powerpoint/2010/main" val="1720823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75267">
                                            <p:txEl>
                                              <p:pRg st="0" end="0"/>
                                            </p:txEl>
                                          </p:spTgt>
                                        </p:tgtEl>
                                        <p:attrNameLst>
                                          <p:attrName>style.visibility</p:attrName>
                                        </p:attrNameLst>
                                      </p:cBhvr>
                                      <p:to>
                                        <p:strVal val="visible"/>
                                      </p:to>
                                    </p:set>
                                    <p:anim calcmode="lin" valueType="num">
                                      <p:cBhvr additive="base">
                                        <p:cTn id="7" dur="500" fill="hold"/>
                                        <p:tgtEl>
                                          <p:spTgt spid="167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52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75267">
                                            <p:txEl>
                                              <p:pRg st="1" end="1"/>
                                            </p:txEl>
                                          </p:spTgt>
                                        </p:tgtEl>
                                        <p:attrNameLst>
                                          <p:attrName>style.visibility</p:attrName>
                                        </p:attrNameLst>
                                      </p:cBhvr>
                                      <p:to>
                                        <p:strVal val="visible"/>
                                      </p:to>
                                    </p:set>
                                    <p:anim calcmode="lin" valueType="num">
                                      <p:cBhvr additive="base">
                                        <p:cTn id="12" dur="500" fill="hold"/>
                                        <p:tgtEl>
                                          <p:spTgt spid="16752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7526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75267">
                                            <p:txEl>
                                              <p:pRg st="2" end="2"/>
                                            </p:txEl>
                                          </p:spTgt>
                                        </p:tgtEl>
                                        <p:attrNameLst>
                                          <p:attrName>style.visibility</p:attrName>
                                        </p:attrNameLst>
                                      </p:cBhvr>
                                      <p:to>
                                        <p:strVal val="visible"/>
                                      </p:to>
                                    </p:set>
                                    <p:anim calcmode="lin" valueType="num">
                                      <p:cBhvr additive="base">
                                        <p:cTn id="17" dur="500" fill="hold"/>
                                        <p:tgtEl>
                                          <p:spTgt spid="1675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7526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75267">
                                            <p:txEl>
                                              <p:pRg st="3" end="3"/>
                                            </p:txEl>
                                          </p:spTgt>
                                        </p:tgtEl>
                                        <p:attrNameLst>
                                          <p:attrName>style.visibility</p:attrName>
                                        </p:attrNameLst>
                                      </p:cBhvr>
                                      <p:to>
                                        <p:strVal val="visible"/>
                                      </p:to>
                                    </p:set>
                                    <p:anim calcmode="lin" valueType="num">
                                      <p:cBhvr additive="base">
                                        <p:cTn id="22" dur="500" fill="hold"/>
                                        <p:tgtEl>
                                          <p:spTgt spid="167526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75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526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a:xfrm>
            <a:off x="2124075" y="144463"/>
            <a:ext cx="5002213" cy="6921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程序设计语言</a:t>
            </a:r>
            <a:r>
              <a:rPr lang="en-US" altLang="zh-CN" sz="3600" b="0">
                <a:latin typeface="Arial"/>
              </a:rPr>
              <a:t>—</a:t>
            </a:r>
            <a:r>
              <a:rPr lang="zh-CN" altLang="en-US" sz="2400" b="0">
                <a:latin typeface="华文琥珀" pitchFamily="2" charset="-122"/>
              </a:rPr>
              <a:t>概述</a:t>
            </a:r>
          </a:p>
        </p:txBody>
      </p:sp>
      <p:sp>
        <p:nvSpPr>
          <p:cNvPr id="1679363" name="Rectangle 3"/>
          <p:cNvSpPr>
            <a:spLocks noGrp="1" noChangeArrowheads="1"/>
          </p:cNvSpPr>
          <p:nvPr>
            <p:ph type="body" sz="half" idx="1"/>
          </p:nvPr>
        </p:nvSpPr>
        <p:spPr>
          <a:xfrm>
            <a:off x="611188" y="1238250"/>
            <a:ext cx="8064500" cy="463867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90000"/>
              </a:lnSpc>
            </a:pPr>
            <a:r>
              <a:rPr lang="zh-CN" altLang="en-US" sz="2600" b="1" dirty="0"/>
              <a:t>计算机程序主要涉及两部分内容：</a:t>
            </a:r>
          </a:p>
          <a:p>
            <a:pPr lvl="1">
              <a:lnSpc>
                <a:spcPct val="90000"/>
              </a:lnSpc>
            </a:pPr>
            <a:r>
              <a:rPr lang="zh-CN" altLang="en-US" sz="2200" b="1" dirty="0"/>
              <a:t>数据的描述</a:t>
            </a:r>
          </a:p>
          <a:p>
            <a:pPr lvl="2">
              <a:lnSpc>
                <a:spcPct val="90000"/>
              </a:lnSpc>
            </a:pPr>
            <a:r>
              <a:rPr lang="zh-CN" altLang="en-US" sz="2100" b="1" dirty="0"/>
              <a:t>各种变量的定义，也称数据结构描述；</a:t>
            </a:r>
          </a:p>
          <a:p>
            <a:pPr lvl="1">
              <a:lnSpc>
                <a:spcPct val="90000"/>
              </a:lnSpc>
            </a:pPr>
            <a:r>
              <a:rPr lang="zh-CN" altLang="en-US" sz="2200" b="1" dirty="0"/>
              <a:t>数据的处理</a:t>
            </a:r>
          </a:p>
          <a:p>
            <a:pPr lvl="2">
              <a:lnSpc>
                <a:spcPct val="90000"/>
              </a:lnSpc>
            </a:pPr>
            <a:r>
              <a:rPr lang="zh-CN" altLang="en-US" sz="2100" b="1" dirty="0"/>
              <a:t>对变量的操作，这些操作按解决问题的要求有一定的先后顺序和规则，也称为求解算法。</a:t>
            </a:r>
          </a:p>
          <a:p>
            <a:pPr>
              <a:lnSpc>
                <a:spcPct val="90000"/>
              </a:lnSpc>
            </a:pPr>
            <a:r>
              <a:rPr lang="zh-CN" altLang="en-US" sz="2600" b="1" dirty="0"/>
              <a:t> </a:t>
            </a:r>
            <a:r>
              <a:rPr lang="zh-CN" altLang="en-US" sz="2600" b="1" dirty="0">
                <a:solidFill>
                  <a:srgbClr val="FF0000"/>
                </a:solidFill>
              </a:rPr>
              <a:t>算法</a:t>
            </a:r>
            <a:r>
              <a:rPr lang="en-US" altLang="zh-CN" sz="2600" b="1" dirty="0">
                <a:solidFill>
                  <a:srgbClr val="FF0000"/>
                </a:solidFill>
              </a:rPr>
              <a:t>+</a:t>
            </a:r>
            <a:r>
              <a:rPr lang="zh-CN" altLang="en-US" sz="2600" b="1" dirty="0">
                <a:solidFill>
                  <a:srgbClr val="FF0000"/>
                </a:solidFill>
              </a:rPr>
              <a:t>数据结构</a:t>
            </a:r>
            <a:r>
              <a:rPr lang="en-US" altLang="zh-CN" sz="2600" b="1" dirty="0">
                <a:solidFill>
                  <a:srgbClr val="FF0000"/>
                </a:solidFill>
              </a:rPr>
              <a:t>=</a:t>
            </a:r>
            <a:r>
              <a:rPr lang="zh-CN" altLang="en-US" sz="2600" b="1" dirty="0">
                <a:solidFill>
                  <a:srgbClr val="FF0000"/>
                </a:solidFill>
              </a:rPr>
              <a:t>程序</a:t>
            </a:r>
          </a:p>
          <a:p>
            <a:pPr lvl="1">
              <a:lnSpc>
                <a:spcPct val="90000"/>
              </a:lnSpc>
            </a:pPr>
            <a:r>
              <a:rPr lang="zh-CN" altLang="en-US" sz="2200" b="1" dirty="0"/>
              <a:t>算法是程序的核心，它在程序编制、软件开发及整个计算机科学中占据重要地位；</a:t>
            </a:r>
          </a:p>
          <a:p>
            <a:pPr lvl="1">
              <a:lnSpc>
                <a:spcPct val="90000"/>
              </a:lnSpc>
            </a:pPr>
            <a:r>
              <a:rPr lang="zh-CN" altLang="en-US" sz="2200" b="1" dirty="0"/>
              <a:t>数据结构是算法加工的对象，一个程序要进行计算或处理总是以某些数据为对象的，要设计一个好的程序就需要将这些数据按要求组成一定的数据结构。</a:t>
            </a:r>
            <a:endParaRPr lang="zh-CN" altLang="en-US" sz="2200" b="1" dirty="0">
              <a:latin typeface="楷体_GB2312" pitchFamily="49" charset="-122"/>
            </a:endParaRPr>
          </a:p>
        </p:txBody>
      </p:sp>
    </p:spTree>
    <p:extLst>
      <p:ext uri="{BB962C8B-B14F-4D97-AF65-F5344CB8AC3E}">
        <p14:creationId xmlns:p14="http://schemas.microsoft.com/office/powerpoint/2010/main" val="25043012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79363">
                                            <p:txEl>
                                              <p:pRg st="0" end="0"/>
                                            </p:txEl>
                                          </p:spTgt>
                                        </p:tgtEl>
                                        <p:attrNameLst>
                                          <p:attrName>style.visibility</p:attrName>
                                        </p:attrNameLst>
                                      </p:cBhvr>
                                      <p:to>
                                        <p:strVal val="visible"/>
                                      </p:to>
                                    </p:set>
                                    <p:anim calcmode="lin" valueType="num">
                                      <p:cBhvr additive="base">
                                        <p:cTn id="7" dur="500" fill="hold"/>
                                        <p:tgtEl>
                                          <p:spTgt spid="1679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93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79363">
                                            <p:txEl>
                                              <p:pRg st="1" end="1"/>
                                            </p:txEl>
                                          </p:spTgt>
                                        </p:tgtEl>
                                        <p:attrNameLst>
                                          <p:attrName>style.visibility</p:attrName>
                                        </p:attrNameLst>
                                      </p:cBhvr>
                                      <p:to>
                                        <p:strVal val="visible"/>
                                      </p:to>
                                    </p:set>
                                    <p:anim calcmode="lin" valueType="num">
                                      <p:cBhvr additive="base">
                                        <p:cTn id="12" dur="500" fill="hold"/>
                                        <p:tgtEl>
                                          <p:spTgt spid="167936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93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79363">
                                            <p:txEl>
                                              <p:pRg st="2" end="2"/>
                                            </p:txEl>
                                          </p:spTgt>
                                        </p:tgtEl>
                                        <p:attrNameLst>
                                          <p:attrName>style.visibility</p:attrName>
                                        </p:attrNameLst>
                                      </p:cBhvr>
                                      <p:to>
                                        <p:strVal val="visible"/>
                                      </p:to>
                                    </p:set>
                                    <p:anim calcmode="lin" valueType="num">
                                      <p:cBhvr additive="base">
                                        <p:cTn id="17" dur="500" fill="hold"/>
                                        <p:tgtEl>
                                          <p:spTgt spid="167936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936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679363">
                                            <p:txEl>
                                              <p:pRg st="3" end="3"/>
                                            </p:txEl>
                                          </p:spTgt>
                                        </p:tgtEl>
                                        <p:attrNameLst>
                                          <p:attrName>style.visibility</p:attrName>
                                        </p:attrNameLst>
                                      </p:cBhvr>
                                      <p:to>
                                        <p:strVal val="visible"/>
                                      </p:to>
                                    </p:set>
                                    <p:anim calcmode="lin" valueType="num">
                                      <p:cBhvr additive="base">
                                        <p:cTn id="22" dur="500" fill="hold"/>
                                        <p:tgtEl>
                                          <p:spTgt spid="167936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936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679363">
                                            <p:txEl>
                                              <p:pRg st="4" end="4"/>
                                            </p:txEl>
                                          </p:spTgt>
                                        </p:tgtEl>
                                        <p:attrNameLst>
                                          <p:attrName>style.visibility</p:attrName>
                                        </p:attrNameLst>
                                      </p:cBhvr>
                                      <p:to>
                                        <p:strVal val="visible"/>
                                      </p:to>
                                    </p:set>
                                    <p:anim calcmode="lin" valueType="num">
                                      <p:cBhvr additive="base">
                                        <p:cTn id="27" dur="500" fill="hold"/>
                                        <p:tgtEl>
                                          <p:spTgt spid="167936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936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679363">
                                            <p:txEl>
                                              <p:pRg st="5" end="5"/>
                                            </p:txEl>
                                          </p:spTgt>
                                        </p:tgtEl>
                                        <p:attrNameLst>
                                          <p:attrName>style.visibility</p:attrName>
                                        </p:attrNameLst>
                                      </p:cBhvr>
                                      <p:to>
                                        <p:strVal val="visible"/>
                                      </p:to>
                                    </p:set>
                                    <p:anim calcmode="lin" valueType="num">
                                      <p:cBhvr additive="base">
                                        <p:cTn id="32" dur="500" fill="hold"/>
                                        <p:tgtEl>
                                          <p:spTgt spid="167936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936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679363">
                                            <p:txEl>
                                              <p:pRg st="6" end="6"/>
                                            </p:txEl>
                                          </p:spTgt>
                                        </p:tgtEl>
                                        <p:attrNameLst>
                                          <p:attrName>style.visibility</p:attrName>
                                        </p:attrNameLst>
                                      </p:cBhvr>
                                      <p:to>
                                        <p:strVal val="visible"/>
                                      </p:to>
                                    </p:set>
                                    <p:anim calcmode="lin" valueType="num">
                                      <p:cBhvr additive="base">
                                        <p:cTn id="37" dur="500" fill="hold"/>
                                        <p:tgtEl>
                                          <p:spTgt spid="167936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7936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679363">
                                            <p:txEl>
                                              <p:pRg st="7" end="7"/>
                                            </p:txEl>
                                          </p:spTgt>
                                        </p:tgtEl>
                                        <p:attrNameLst>
                                          <p:attrName>style.visibility</p:attrName>
                                        </p:attrNameLst>
                                      </p:cBhvr>
                                      <p:to>
                                        <p:strVal val="visible"/>
                                      </p:to>
                                    </p:set>
                                    <p:anim calcmode="lin" valueType="num">
                                      <p:cBhvr additive="base">
                                        <p:cTn id="42" dur="500" fill="hold"/>
                                        <p:tgtEl>
                                          <p:spTgt spid="1679363">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79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8338" name="Rectangle 2"/>
          <p:cNvSpPr>
            <a:spLocks noGrp="1" noChangeArrowheads="1"/>
          </p:cNvSpPr>
          <p:nvPr>
            <p:ph type="title"/>
          </p:nvPr>
        </p:nvSpPr>
        <p:spPr>
          <a:xfrm>
            <a:off x="2124075" y="144463"/>
            <a:ext cx="5002213" cy="6921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程序设计语言</a:t>
            </a:r>
            <a:r>
              <a:rPr lang="en-US" altLang="zh-CN" sz="3600" b="0">
                <a:latin typeface="Arial"/>
              </a:rPr>
              <a:t>—</a:t>
            </a:r>
            <a:r>
              <a:rPr lang="zh-CN" altLang="en-US" sz="2400" b="0">
                <a:latin typeface="华文琥珀" pitchFamily="2" charset="-122"/>
              </a:rPr>
              <a:t>发展</a:t>
            </a:r>
          </a:p>
        </p:txBody>
      </p:sp>
      <p:sp>
        <p:nvSpPr>
          <p:cNvPr id="1678339" name="Rectangle 3"/>
          <p:cNvSpPr>
            <a:spLocks noGrp="1" noChangeArrowheads="1"/>
          </p:cNvSpPr>
          <p:nvPr>
            <p:ph type="body" sz="half" idx="1"/>
          </p:nvPr>
        </p:nvSpPr>
        <p:spPr>
          <a:xfrm>
            <a:off x="395288" y="1238250"/>
            <a:ext cx="8280400" cy="4135438"/>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125000"/>
              </a:lnSpc>
              <a:buFont typeface="Marlett" pitchFamily="2" charset="2"/>
              <a:buNone/>
            </a:pPr>
            <a:r>
              <a:rPr lang="en-US" altLang="zh-CN" sz="2600" b="1"/>
              <a:t>           </a:t>
            </a:r>
            <a:r>
              <a:rPr lang="zh-CN" altLang="en-US" sz="2600" b="1"/>
              <a:t>程序设计语言的发展过程是伴随整个计算机技术的发展而进行，从最初的机器语言到汇编语言，再到各种结构化的高级语言，最后到支持面向对象技术的面向对象语言。</a:t>
            </a:r>
            <a:endParaRPr lang="zh-CN" altLang="en-US" sz="2600" b="1">
              <a:latin typeface="楷体_GB2312" pitchFamily="49" charset="-122"/>
              <a:ea typeface="楷体_GB2312" pitchFamily="49" charset="-122"/>
            </a:endParaRPr>
          </a:p>
          <a:p>
            <a:pPr>
              <a:lnSpc>
                <a:spcPct val="125000"/>
              </a:lnSpc>
              <a:buFont typeface="Marlett" pitchFamily="2" charset="2"/>
              <a:buNone/>
            </a:pPr>
            <a:r>
              <a:rPr lang="zh-CN" altLang="en-US" sz="2600" b="1"/>
              <a:t>           这个发展过程，使程序设计者更容易学习掌握语言，能以更接近问题本质的方式去思考和描述问题。</a:t>
            </a:r>
            <a:r>
              <a:rPr lang="zh-CN" altLang="en-US" sz="2600"/>
              <a:t> </a:t>
            </a:r>
            <a:endParaRPr lang="zh-CN" altLang="en-US" sz="2600" b="1">
              <a:latin typeface="楷体_GB2312" pitchFamily="49" charset="-122"/>
              <a:ea typeface="楷体_GB2312" pitchFamily="49" charset="-122"/>
            </a:endParaRPr>
          </a:p>
          <a:p>
            <a:pPr>
              <a:lnSpc>
                <a:spcPct val="110000"/>
              </a:lnSpc>
              <a:buFont typeface="Wingdings" pitchFamily="2" charset="2"/>
              <a:buNone/>
            </a:pPr>
            <a:endParaRPr lang="en-US" altLang="zh-CN" sz="2600" b="1">
              <a:latin typeface="楷体_GB2312" pitchFamily="49" charset="-122"/>
              <a:ea typeface="楷体_GB2312" pitchFamily="49" charset="-122"/>
            </a:endParaRPr>
          </a:p>
        </p:txBody>
      </p:sp>
    </p:spTree>
    <p:extLst>
      <p:ext uri="{BB962C8B-B14F-4D97-AF65-F5344CB8AC3E}">
        <p14:creationId xmlns:p14="http://schemas.microsoft.com/office/powerpoint/2010/main" val="3765459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anim calcmode="lin" valueType="num">
                                      <p:cBhvr additive="base">
                                        <p:cTn id="7" dur="500" fill="hold"/>
                                        <p:tgtEl>
                                          <p:spTgt spid="167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833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78339">
                                            <p:txEl>
                                              <p:pRg st="1" end="1"/>
                                            </p:txEl>
                                          </p:spTgt>
                                        </p:tgtEl>
                                        <p:attrNameLst>
                                          <p:attrName>style.visibility</p:attrName>
                                        </p:attrNameLst>
                                      </p:cBhvr>
                                      <p:to>
                                        <p:strVal val="visible"/>
                                      </p:to>
                                    </p:set>
                                    <p:anim calcmode="lin" valueType="num">
                                      <p:cBhvr additive="base">
                                        <p:cTn id="12" dur="500" fill="hold"/>
                                        <p:tgtEl>
                                          <p:spTgt spid="167833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7833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0386" name="Rectangle 2"/>
          <p:cNvSpPr>
            <a:spLocks noGrp="1" noChangeArrowheads="1"/>
          </p:cNvSpPr>
          <p:nvPr>
            <p:ph type="title"/>
          </p:nvPr>
        </p:nvSpPr>
        <p:spPr>
          <a:xfrm>
            <a:off x="2124075" y="144463"/>
            <a:ext cx="5002213" cy="6921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程序设计语言</a:t>
            </a:r>
            <a:r>
              <a:rPr lang="en-US" altLang="zh-CN" sz="3600" b="0">
                <a:latin typeface="Arial"/>
              </a:rPr>
              <a:t>—</a:t>
            </a:r>
            <a:r>
              <a:rPr lang="zh-CN" altLang="en-US" sz="2400" b="0">
                <a:latin typeface="华文琥珀" pitchFamily="2" charset="-122"/>
              </a:rPr>
              <a:t>发展</a:t>
            </a:r>
          </a:p>
        </p:txBody>
      </p:sp>
      <p:sp>
        <p:nvSpPr>
          <p:cNvPr id="1680387" name="Rectangle 3"/>
          <p:cNvSpPr>
            <a:spLocks noGrp="1" noChangeArrowheads="1"/>
          </p:cNvSpPr>
          <p:nvPr>
            <p:ph type="body" sz="half" idx="1"/>
          </p:nvPr>
        </p:nvSpPr>
        <p:spPr>
          <a:xfrm>
            <a:off x="250825" y="1238250"/>
            <a:ext cx="8713788" cy="449580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110000"/>
              </a:lnSpc>
            </a:pPr>
            <a:r>
              <a:rPr lang="zh-CN" altLang="en-US" sz="2400" b="1" dirty="0">
                <a:solidFill>
                  <a:schemeClr val="tx2"/>
                </a:solidFill>
                <a:latin typeface="楷体_GB2312" pitchFamily="49" charset="-122"/>
                <a:ea typeface="楷体_GB2312" pitchFamily="49" charset="-122"/>
              </a:rPr>
              <a:t>机器语言</a:t>
            </a:r>
          </a:p>
          <a:p>
            <a:pPr lvl="1">
              <a:lnSpc>
                <a:spcPct val="110000"/>
              </a:lnSpc>
            </a:pPr>
            <a:r>
              <a:rPr lang="zh-CN" altLang="en-US" sz="2200" b="1" dirty="0">
                <a:solidFill>
                  <a:srgbClr val="FF0000"/>
                </a:solidFill>
              </a:rPr>
              <a:t>机器语言是由</a:t>
            </a:r>
            <a:r>
              <a:rPr lang="en-US" altLang="zh-CN" sz="2200" b="1" dirty="0">
                <a:solidFill>
                  <a:srgbClr val="FF0000"/>
                </a:solidFill>
              </a:rPr>
              <a:t>0</a:t>
            </a:r>
            <a:r>
              <a:rPr lang="zh-CN" altLang="en-US" sz="2200" b="1" dirty="0">
                <a:solidFill>
                  <a:srgbClr val="FF0000"/>
                </a:solidFill>
              </a:rPr>
              <a:t>和</a:t>
            </a:r>
            <a:r>
              <a:rPr lang="en-US" altLang="zh-CN" sz="2200" b="1" dirty="0">
                <a:solidFill>
                  <a:srgbClr val="FF0000"/>
                </a:solidFill>
              </a:rPr>
              <a:t>1</a:t>
            </a:r>
            <a:r>
              <a:rPr lang="zh-CN" altLang="en-US" sz="2200" b="1" dirty="0">
                <a:solidFill>
                  <a:srgbClr val="FF0000"/>
                </a:solidFill>
              </a:rPr>
              <a:t>二进制代码按一定规则组成的、能被计算机直接理解和执行的指令序列</a:t>
            </a:r>
            <a:r>
              <a:rPr lang="zh-CN" altLang="en-US" sz="2200" b="1" dirty="0"/>
              <a:t>，也称为二进制语言或</a:t>
            </a:r>
            <a:r>
              <a:rPr lang="zh-CN" altLang="en-US" sz="2200" b="1" dirty="0">
                <a:latin typeface="楷体_GB2312" pitchFamily="49" charset="-122"/>
              </a:rPr>
              <a:t>手编语言；</a:t>
            </a:r>
          </a:p>
          <a:p>
            <a:pPr lvl="1">
              <a:lnSpc>
                <a:spcPct val="110000"/>
              </a:lnSpc>
            </a:pPr>
            <a:r>
              <a:rPr lang="zh-CN" altLang="en-US" sz="2200" b="1" dirty="0">
                <a:latin typeface="楷体_GB2312" pitchFamily="49" charset="-122"/>
              </a:rPr>
              <a:t>机器可直接识别 ，</a:t>
            </a:r>
            <a:r>
              <a:rPr lang="zh-CN" altLang="en-US" sz="2200" b="1" dirty="0"/>
              <a:t>运行效率较高</a:t>
            </a:r>
            <a:r>
              <a:rPr lang="zh-CN" altLang="en-US" sz="2200" b="1" dirty="0">
                <a:latin typeface="楷体_GB2312" pitchFamily="49" charset="-122"/>
              </a:rPr>
              <a:t>，但是其面向机器</a:t>
            </a:r>
            <a:r>
              <a:rPr lang="zh-CN" altLang="en-US" sz="2200" b="1" dirty="0"/>
              <a:t>；</a:t>
            </a:r>
          </a:p>
          <a:p>
            <a:pPr lvl="1">
              <a:lnSpc>
                <a:spcPct val="110000"/>
              </a:lnSpc>
            </a:pPr>
            <a:r>
              <a:rPr lang="zh-CN" altLang="en-US" sz="2200" b="1" dirty="0"/>
              <a:t>表示指令难以记忆，编写机器语言程序很烦琐，容易出错；</a:t>
            </a:r>
            <a:endParaRPr lang="zh-CN" altLang="en-US" sz="2200" b="1" dirty="0">
              <a:latin typeface="楷体_GB2312" pitchFamily="49" charset="-122"/>
            </a:endParaRPr>
          </a:p>
          <a:p>
            <a:pPr lvl="1">
              <a:lnSpc>
                <a:spcPct val="110000"/>
              </a:lnSpc>
            </a:pPr>
            <a:r>
              <a:rPr lang="zh-CN" altLang="en-US" sz="2200" b="1" dirty="0">
                <a:solidFill>
                  <a:srgbClr val="FF0000"/>
                </a:solidFill>
              </a:rPr>
              <a:t>不同的计算机系列有不同的机器语言，</a:t>
            </a:r>
            <a:r>
              <a:rPr lang="zh-CN" altLang="en-US" sz="2200" b="1" dirty="0">
                <a:solidFill>
                  <a:srgbClr val="FF0000"/>
                </a:solidFill>
                <a:latin typeface="楷体_GB2312" pitchFamily="49" charset="-122"/>
              </a:rPr>
              <a:t>通用性及可移植性差，属低级语言。</a:t>
            </a:r>
          </a:p>
        </p:txBody>
      </p:sp>
    </p:spTree>
    <p:extLst>
      <p:ext uri="{BB962C8B-B14F-4D97-AF65-F5344CB8AC3E}">
        <p14:creationId xmlns:p14="http://schemas.microsoft.com/office/powerpoint/2010/main" val="425993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80387">
                                            <p:txEl>
                                              <p:pRg st="0" end="0"/>
                                            </p:txEl>
                                          </p:spTgt>
                                        </p:tgtEl>
                                        <p:attrNameLst>
                                          <p:attrName>style.visibility</p:attrName>
                                        </p:attrNameLst>
                                      </p:cBhvr>
                                      <p:to>
                                        <p:strVal val="visible"/>
                                      </p:to>
                                    </p:set>
                                    <p:anim calcmode="lin" valueType="num">
                                      <p:cBhvr additive="base">
                                        <p:cTn id="7" dur="500" fill="hold"/>
                                        <p:tgtEl>
                                          <p:spTgt spid="1680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038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80387">
                                            <p:txEl>
                                              <p:pRg st="1" end="1"/>
                                            </p:txEl>
                                          </p:spTgt>
                                        </p:tgtEl>
                                        <p:attrNameLst>
                                          <p:attrName>style.visibility</p:attrName>
                                        </p:attrNameLst>
                                      </p:cBhvr>
                                      <p:to>
                                        <p:strVal val="visible"/>
                                      </p:to>
                                    </p:set>
                                    <p:anim calcmode="lin" valueType="num">
                                      <p:cBhvr additive="base">
                                        <p:cTn id="12" dur="500" fill="hold"/>
                                        <p:tgtEl>
                                          <p:spTgt spid="16803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80387">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80387">
                                            <p:txEl>
                                              <p:pRg st="2" end="2"/>
                                            </p:txEl>
                                          </p:spTgt>
                                        </p:tgtEl>
                                        <p:attrNameLst>
                                          <p:attrName>style.visibility</p:attrName>
                                        </p:attrNameLst>
                                      </p:cBhvr>
                                      <p:to>
                                        <p:strVal val="visible"/>
                                      </p:to>
                                    </p:set>
                                    <p:anim calcmode="lin" valueType="num">
                                      <p:cBhvr additive="base">
                                        <p:cTn id="17" dur="500" fill="hold"/>
                                        <p:tgtEl>
                                          <p:spTgt spid="1680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80387">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680387">
                                            <p:txEl>
                                              <p:pRg st="3" end="3"/>
                                            </p:txEl>
                                          </p:spTgt>
                                        </p:tgtEl>
                                        <p:attrNameLst>
                                          <p:attrName>style.visibility</p:attrName>
                                        </p:attrNameLst>
                                      </p:cBhvr>
                                      <p:to>
                                        <p:strVal val="visible"/>
                                      </p:to>
                                    </p:set>
                                    <p:anim calcmode="lin" valueType="num">
                                      <p:cBhvr additive="base">
                                        <p:cTn id="22" dur="500" fill="hold"/>
                                        <p:tgtEl>
                                          <p:spTgt spid="168038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80387">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680387">
                                            <p:txEl>
                                              <p:pRg st="4" end="4"/>
                                            </p:txEl>
                                          </p:spTgt>
                                        </p:tgtEl>
                                        <p:attrNameLst>
                                          <p:attrName>style.visibility</p:attrName>
                                        </p:attrNameLst>
                                      </p:cBhvr>
                                      <p:to>
                                        <p:strVal val="visible"/>
                                      </p:to>
                                    </p:set>
                                    <p:anim calcmode="lin" valueType="num">
                                      <p:cBhvr additive="base">
                                        <p:cTn id="27" dur="500" fill="hold"/>
                                        <p:tgtEl>
                                          <p:spTgt spid="1680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8038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38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a:xfrm>
            <a:off x="2124075" y="144463"/>
            <a:ext cx="5002213" cy="692150"/>
          </a:xfrm>
          <a:noFill/>
          <a:ln/>
          <a:extLst>
            <a:ext uri="{909E8E84-426E-40DD-AFC4-6F175D3DCCD1}">
              <a14:hiddenFill xmlns:a14="http://schemas.microsoft.com/office/drawing/2010/main">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程序设计语言</a:t>
            </a:r>
            <a:r>
              <a:rPr lang="en-US" altLang="zh-CN" sz="3600" b="0">
                <a:latin typeface="Arial"/>
              </a:rPr>
              <a:t>—</a:t>
            </a:r>
            <a:r>
              <a:rPr lang="zh-CN" altLang="en-US" sz="2400" b="0">
                <a:latin typeface="华文琥珀" pitchFamily="2" charset="-122"/>
              </a:rPr>
              <a:t>发展</a:t>
            </a:r>
          </a:p>
        </p:txBody>
      </p:sp>
      <p:sp>
        <p:nvSpPr>
          <p:cNvPr id="1681411" name="Rectangle 3"/>
          <p:cNvSpPr>
            <a:spLocks noGrp="1" noChangeArrowheads="1"/>
          </p:cNvSpPr>
          <p:nvPr>
            <p:ph type="body" sz="half" idx="1"/>
          </p:nvPr>
        </p:nvSpPr>
        <p:spPr>
          <a:xfrm>
            <a:off x="395288" y="1196975"/>
            <a:ext cx="8424862" cy="44640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lstStyle/>
          <a:p>
            <a:pPr>
              <a:lnSpc>
                <a:spcPct val="110000"/>
              </a:lnSpc>
            </a:pPr>
            <a:r>
              <a:rPr lang="zh-CN" altLang="en-US" sz="2400" b="1" dirty="0">
                <a:solidFill>
                  <a:srgbClr val="FF0000"/>
                </a:solidFill>
                <a:latin typeface="楷体_GB2312" pitchFamily="49" charset="-122"/>
                <a:ea typeface="楷体_GB2312" pitchFamily="49" charset="-122"/>
              </a:rPr>
              <a:t>汇编语言</a:t>
            </a:r>
          </a:p>
          <a:p>
            <a:pPr lvl="1">
              <a:lnSpc>
                <a:spcPct val="110000"/>
              </a:lnSpc>
            </a:pPr>
            <a:r>
              <a:rPr lang="zh-CN" altLang="en-US" sz="2200" b="1" dirty="0"/>
              <a:t>采用易于记忆的“指令符号”代替冗长的机器指令代码，又称</a:t>
            </a:r>
            <a:r>
              <a:rPr lang="zh-CN" altLang="en-US" sz="2200" b="1" dirty="0">
                <a:latin typeface="楷体_GB2312" pitchFamily="49" charset="-122"/>
              </a:rPr>
              <a:t>符号化语言。</a:t>
            </a:r>
          </a:p>
          <a:p>
            <a:pPr lvl="1">
              <a:lnSpc>
                <a:spcPct val="110000"/>
              </a:lnSpc>
            </a:pPr>
            <a:r>
              <a:rPr lang="zh-CN" altLang="en-US" sz="2200" b="1" dirty="0">
                <a:solidFill>
                  <a:srgbClr val="FF0000"/>
                </a:solidFill>
                <a:latin typeface="楷体_GB2312" pitchFamily="49" charset="-122"/>
              </a:rPr>
              <a:t>机器不可直接识别，需通过汇编程序翻译成机器语言。</a:t>
            </a:r>
          </a:p>
          <a:p>
            <a:pPr lvl="1">
              <a:lnSpc>
                <a:spcPct val="110000"/>
              </a:lnSpc>
            </a:pPr>
            <a:r>
              <a:rPr lang="zh-CN" altLang="en-US" sz="2200" b="1" dirty="0"/>
              <a:t>汇编语言的指令与机器语言的指令一一对应，不同计算机系列具有不同的汇编语言，通用性仍较差。</a:t>
            </a:r>
            <a:r>
              <a:rPr lang="zh-CN" altLang="en-US" sz="2200" b="1" dirty="0">
                <a:latin typeface="楷体_GB2312" pitchFamily="49" charset="-122"/>
              </a:rPr>
              <a:t>仍属于低级语言。</a:t>
            </a:r>
            <a:endParaRPr lang="zh-CN" altLang="en-US" sz="2200" b="1" dirty="0"/>
          </a:p>
          <a:p>
            <a:pPr lvl="1">
              <a:lnSpc>
                <a:spcPct val="110000"/>
              </a:lnSpc>
            </a:pPr>
            <a:r>
              <a:rPr lang="zh-CN" altLang="en-US" sz="2200" b="1" dirty="0"/>
              <a:t>与机器语言相比，记忆指令助记符较记忆二进制代码要容易，但仍很烦琐。</a:t>
            </a:r>
          </a:p>
          <a:p>
            <a:pPr lvl="1">
              <a:lnSpc>
                <a:spcPct val="110000"/>
              </a:lnSpc>
            </a:pPr>
            <a:r>
              <a:rPr lang="zh-CN" altLang="en-US" sz="2200" b="1" dirty="0"/>
              <a:t>宏汇编的意思就是用一条宏指令代替若干条汇编指令。</a:t>
            </a:r>
            <a:r>
              <a:rPr lang="zh-CN" altLang="en-US" sz="2200" dirty="0"/>
              <a:t> </a:t>
            </a:r>
            <a:endParaRPr lang="zh-CN" altLang="en-US" sz="2200" b="1" dirty="0"/>
          </a:p>
          <a:p>
            <a:pPr lvl="1">
              <a:lnSpc>
                <a:spcPct val="110000"/>
              </a:lnSpc>
            </a:pPr>
            <a:endParaRPr lang="en-US" altLang="zh-CN" sz="2200" b="1" dirty="0">
              <a:latin typeface="楷体_GB2312" pitchFamily="49" charset="-122"/>
            </a:endParaRPr>
          </a:p>
        </p:txBody>
      </p:sp>
    </p:spTree>
    <p:extLst>
      <p:ext uri="{BB962C8B-B14F-4D97-AF65-F5344CB8AC3E}">
        <p14:creationId xmlns:p14="http://schemas.microsoft.com/office/powerpoint/2010/main" val="619411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1411">
                                            <p:txEl>
                                              <p:pRg st="0" end="0"/>
                                            </p:txEl>
                                          </p:spTgt>
                                        </p:tgtEl>
                                        <p:attrNameLst>
                                          <p:attrName>style.visibility</p:attrName>
                                        </p:attrNameLst>
                                      </p:cBhvr>
                                      <p:to>
                                        <p:strVal val="visible"/>
                                      </p:to>
                                    </p:set>
                                    <p:anim calcmode="lin" valueType="num">
                                      <p:cBhvr additive="base">
                                        <p:cTn id="7" dur="500" fill="hold"/>
                                        <p:tgtEl>
                                          <p:spTgt spid="1681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141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81411">
                                            <p:txEl>
                                              <p:pRg st="1" end="1"/>
                                            </p:txEl>
                                          </p:spTgt>
                                        </p:tgtEl>
                                        <p:attrNameLst>
                                          <p:attrName>style.visibility</p:attrName>
                                        </p:attrNameLst>
                                      </p:cBhvr>
                                      <p:to>
                                        <p:strVal val="visible"/>
                                      </p:to>
                                    </p:set>
                                    <p:anim calcmode="lin" valueType="num">
                                      <p:cBhvr additive="base">
                                        <p:cTn id="12" dur="500" fill="hold"/>
                                        <p:tgtEl>
                                          <p:spTgt spid="16814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8141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81411">
                                            <p:txEl>
                                              <p:pRg st="2" end="2"/>
                                            </p:txEl>
                                          </p:spTgt>
                                        </p:tgtEl>
                                        <p:attrNameLst>
                                          <p:attrName>style.visibility</p:attrName>
                                        </p:attrNameLst>
                                      </p:cBhvr>
                                      <p:to>
                                        <p:strVal val="visible"/>
                                      </p:to>
                                    </p:set>
                                    <p:anim calcmode="lin" valueType="num">
                                      <p:cBhvr additive="base">
                                        <p:cTn id="17" dur="500" fill="hold"/>
                                        <p:tgtEl>
                                          <p:spTgt spid="1681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81411">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81411">
                                            <p:txEl>
                                              <p:pRg st="3" end="3"/>
                                            </p:txEl>
                                          </p:spTgt>
                                        </p:tgtEl>
                                        <p:attrNameLst>
                                          <p:attrName>style.visibility</p:attrName>
                                        </p:attrNameLst>
                                      </p:cBhvr>
                                      <p:to>
                                        <p:strVal val="visible"/>
                                      </p:to>
                                    </p:set>
                                    <p:anim calcmode="lin" valueType="num">
                                      <p:cBhvr additive="base">
                                        <p:cTn id="22" dur="500" fill="hold"/>
                                        <p:tgtEl>
                                          <p:spTgt spid="16814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81411">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81411">
                                            <p:txEl>
                                              <p:pRg st="4" end="4"/>
                                            </p:txEl>
                                          </p:spTgt>
                                        </p:tgtEl>
                                        <p:attrNameLst>
                                          <p:attrName>style.visibility</p:attrName>
                                        </p:attrNameLst>
                                      </p:cBhvr>
                                      <p:to>
                                        <p:strVal val="visible"/>
                                      </p:to>
                                    </p:set>
                                    <p:anim calcmode="lin" valueType="num">
                                      <p:cBhvr additive="base">
                                        <p:cTn id="27" dur="500" fill="hold"/>
                                        <p:tgtEl>
                                          <p:spTgt spid="16814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81411">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81411">
                                            <p:txEl>
                                              <p:pRg st="5" end="5"/>
                                            </p:txEl>
                                          </p:spTgt>
                                        </p:tgtEl>
                                        <p:attrNameLst>
                                          <p:attrName>style.visibility</p:attrName>
                                        </p:attrNameLst>
                                      </p:cBhvr>
                                      <p:to>
                                        <p:strVal val="visible"/>
                                      </p:to>
                                    </p:set>
                                    <p:anim calcmode="lin" valueType="num">
                                      <p:cBhvr additive="base">
                                        <p:cTn id="32" dur="500" fill="hold"/>
                                        <p:tgtEl>
                                          <p:spTgt spid="16814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81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8210" name="Rectangle 2"/>
          <p:cNvSpPr>
            <a:spLocks noGrp="1" noChangeArrowheads="1"/>
          </p:cNvSpPr>
          <p:nvPr>
            <p:ph type="title"/>
          </p:nvPr>
        </p:nvSpPr>
        <p:spPr>
          <a:xfrm>
            <a:off x="1476375" y="71438"/>
            <a:ext cx="5722938" cy="836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58211" name="Rectangle 3"/>
          <p:cNvSpPr>
            <a:spLocks noGrp="1" noChangeArrowheads="1"/>
          </p:cNvSpPr>
          <p:nvPr>
            <p:ph type="body" sz="half" idx="1"/>
          </p:nvPr>
        </p:nvSpPr>
        <p:spPr>
          <a:xfrm>
            <a:off x="250825" y="1557338"/>
            <a:ext cx="8642350" cy="39592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buFont typeface="Wingdings" pitchFamily="2" charset="2"/>
              <a:buNone/>
            </a:pPr>
            <a:r>
              <a:rPr lang="en-US" altLang="zh-CN" sz="4500" b="1" dirty="0" smtClean="0">
                <a:latin typeface="华文楷体" pitchFamily="2" charset="-122"/>
                <a:ea typeface="华文楷体" pitchFamily="2" charset="-122"/>
              </a:rPr>
              <a:t>“</a:t>
            </a:r>
            <a:r>
              <a:rPr lang="zh-CN" altLang="en-US" sz="4500" b="1" dirty="0">
                <a:latin typeface="华文楷体" pitchFamily="2" charset="-122"/>
                <a:ea typeface="华文楷体" pitchFamily="2" charset="-122"/>
              </a:rPr>
              <a:t>计算机并不解决问题，它们只是执行解决方案”</a:t>
            </a:r>
          </a:p>
          <a:p>
            <a:pPr>
              <a:lnSpc>
                <a:spcPct val="120000"/>
              </a:lnSpc>
              <a:buFont typeface="Wingdings" pitchFamily="2" charset="2"/>
              <a:buNone/>
            </a:pPr>
            <a:r>
              <a:rPr lang="zh-CN" altLang="en-US" sz="4500" b="1" dirty="0" smtClean="0">
                <a:latin typeface="华文楷体" pitchFamily="2" charset="-122"/>
                <a:ea typeface="华文楷体" pitchFamily="2" charset="-122"/>
              </a:rPr>
              <a:t>“</a:t>
            </a:r>
            <a:r>
              <a:rPr lang="zh-CN" altLang="en-US" sz="4500" b="1" dirty="0">
                <a:latin typeface="华文楷体" pitchFamily="2" charset="-122"/>
                <a:ea typeface="华文楷体" pitchFamily="2" charset="-122"/>
              </a:rPr>
              <a:t>计算机面临的唯一难题是：他们只做你告诉他们要做的。”</a:t>
            </a:r>
          </a:p>
        </p:txBody>
      </p:sp>
    </p:spTree>
    <p:extLst>
      <p:ext uri="{BB962C8B-B14F-4D97-AF65-F5344CB8AC3E}">
        <p14:creationId xmlns:p14="http://schemas.microsoft.com/office/powerpoint/2010/main" val="28129481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1758211">
                                            <p:txEl>
                                              <p:pRg st="0" end="0"/>
                                            </p:txEl>
                                          </p:spTgt>
                                        </p:tgtEl>
                                        <p:attrNameLst>
                                          <p:attrName>style.visibility</p:attrName>
                                        </p:attrNameLst>
                                      </p:cBhvr>
                                      <p:to>
                                        <p:strVal val="visible"/>
                                      </p:to>
                                    </p:set>
                                    <p:anim calcmode="lin" valueType="num">
                                      <p:cBhvr additive="base">
                                        <p:cTn id="7" dur="500" fill="hold"/>
                                        <p:tgtEl>
                                          <p:spTgt spid="1758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5821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5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1758211">
                                            <p:txEl>
                                              <p:pRg st="1" end="1"/>
                                            </p:txEl>
                                          </p:spTgt>
                                        </p:tgtEl>
                                        <p:attrNameLst>
                                          <p:attrName>style.visibility</p:attrName>
                                        </p:attrNameLst>
                                      </p:cBhvr>
                                      <p:to>
                                        <p:strVal val="visible"/>
                                      </p:to>
                                    </p:set>
                                    <p:anim calcmode="lin" valueType="num">
                                      <p:cBhvr additive="base">
                                        <p:cTn id="12" dur="500" fill="hold"/>
                                        <p:tgtEl>
                                          <p:spTgt spid="17582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582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2434" name="Rectangle 2"/>
          <p:cNvSpPr>
            <a:spLocks noGrp="1" noChangeArrowheads="1"/>
          </p:cNvSpPr>
          <p:nvPr>
            <p:ph type="title"/>
          </p:nvPr>
        </p:nvSpPr>
        <p:spPr>
          <a:xfrm>
            <a:off x="1801813" y="0"/>
            <a:ext cx="5362575" cy="9810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b="0">
                <a:latin typeface="Arial"/>
              </a:rPr>
              <a:t>—</a:t>
            </a:r>
            <a:r>
              <a:rPr lang="zh-CN" altLang="en-US" sz="2800" b="0">
                <a:latin typeface="华文琥珀" pitchFamily="2" charset="-122"/>
              </a:rPr>
              <a:t>发展</a:t>
            </a:r>
          </a:p>
        </p:txBody>
      </p:sp>
      <p:sp>
        <p:nvSpPr>
          <p:cNvPr id="1682435" name="Rectangle 3"/>
          <p:cNvSpPr>
            <a:spLocks noGrp="1" noChangeArrowheads="1"/>
          </p:cNvSpPr>
          <p:nvPr>
            <p:ph type="body" sz="half" idx="1"/>
          </p:nvPr>
        </p:nvSpPr>
        <p:spPr>
          <a:xfrm>
            <a:off x="0" y="1196975"/>
            <a:ext cx="8964613" cy="46799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120000"/>
              </a:lnSpc>
            </a:pPr>
            <a:r>
              <a:rPr lang="zh-CN" altLang="en-US" sz="2200" b="1" dirty="0">
                <a:solidFill>
                  <a:schemeClr val="tx2"/>
                </a:solidFill>
                <a:latin typeface="楷体_GB2312" pitchFamily="49" charset="-122"/>
                <a:ea typeface="楷体_GB2312" pitchFamily="49" charset="-122"/>
              </a:rPr>
              <a:t>高级语言</a:t>
            </a:r>
          </a:p>
          <a:p>
            <a:pPr lvl="1">
              <a:lnSpc>
                <a:spcPct val="120000"/>
              </a:lnSpc>
            </a:pPr>
            <a:r>
              <a:rPr lang="zh-CN" altLang="en-US" sz="2000" b="1" dirty="0">
                <a:solidFill>
                  <a:srgbClr val="FF0000"/>
                </a:solidFill>
              </a:rPr>
              <a:t>高级语言是由表达各种意义的日常文字和数学符号及表达式按照一定的规则组合而成，和人类的语言及数学公式很相似，这就是所谓“高级”的含义。</a:t>
            </a:r>
          </a:p>
          <a:p>
            <a:pPr lvl="1">
              <a:lnSpc>
                <a:spcPct val="120000"/>
              </a:lnSpc>
            </a:pPr>
            <a:r>
              <a:rPr lang="zh-CN" altLang="en-US" sz="2000" b="1" dirty="0"/>
              <a:t>使用高级语言编程，编程人员可以不了解计算机的硬件，不知道机器的指令系统。</a:t>
            </a:r>
            <a:r>
              <a:rPr lang="zh-CN" altLang="en-US" sz="2000" dirty="0"/>
              <a:t> </a:t>
            </a:r>
            <a:endParaRPr lang="zh-CN" altLang="en-US" sz="2000" b="1" dirty="0">
              <a:solidFill>
                <a:schemeClr val="tx2"/>
              </a:solidFill>
              <a:latin typeface="楷体_GB2312" pitchFamily="49" charset="-122"/>
            </a:endParaRPr>
          </a:p>
          <a:p>
            <a:pPr lvl="1">
              <a:lnSpc>
                <a:spcPct val="120000"/>
              </a:lnSpc>
            </a:pPr>
            <a:r>
              <a:rPr lang="zh-CN" altLang="en-US" sz="2000" b="1" dirty="0">
                <a:latin typeface="楷体_GB2312" pitchFamily="49" charset="-122"/>
              </a:rPr>
              <a:t>自然语言的语句（指令），又称算法语言或过程语言。</a:t>
            </a:r>
          </a:p>
          <a:p>
            <a:pPr lvl="1">
              <a:lnSpc>
                <a:spcPct val="120000"/>
              </a:lnSpc>
            </a:pPr>
            <a:r>
              <a:rPr lang="zh-CN" altLang="en-US" sz="2000" b="1" dirty="0">
                <a:solidFill>
                  <a:srgbClr val="FF0000"/>
                </a:solidFill>
                <a:latin typeface="楷体_GB2312" pitchFamily="49" charset="-122"/>
              </a:rPr>
              <a:t>机器不可直接识别，需通过语言处理程序翻译成机器语言程序。</a:t>
            </a:r>
          </a:p>
          <a:p>
            <a:pPr lvl="1">
              <a:lnSpc>
                <a:spcPct val="120000"/>
              </a:lnSpc>
            </a:pPr>
            <a:r>
              <a:rPr lang="zh-CN" altLang="en-US" sz="2000" b="1" dirty="0"/>
              <a:t>不同的高级语言提供有自己的语言处理程序，即编译程序或解释程序。</a:t>
            </a:r>
          </a:p>
          <a:p>
            <a:pPr lvl="1">
              <a:lnSpc>
                <a:spcPct val="120000"/>
              </a:lnSpc>
            </a:pPr>
            <a:r>
              <a:rPr lang="zh-CN" altLang="en-US" sz="2000" b="1" dirty="0">
                <a:solidFill>
                  <a:srgbClr val="FF0000"/>
                </a:solidFill>
              </a:rPr>
              <a:t>高级语言程序运行速度和效率一般比不上机器语言和汇编语言。</a:t>
            </a:r>
          </a:p>
          <a:p>
            <a:pPr lvl="1">
              <a:lnSpc>
                <a:spcPct val="120000"/>
              </a:lnSpc>
            </a:pPr>
            <a:r>
              <a:rPr lang="zh-CN" altLang="en-US" sz="2000" b="1" dirty="0">
                <a:latin typeface="楷体_GB2312" pitchFamily="49" charset="-122"/>
              </a:rPr>
              <a:t>其面向应用，通用性及可移植性好。</a:t>
            </a:r>
          </a:p>
        </p:txBody>
      </p:sp>
    </p:spTree>
    <p:extLst>
      <p:ext uri="{BB962C8B-B14F-4D97-AF65-F5344CB8AC3E}">
        <p14:creationId xmlns:p14="http://schemas.microsoft.com/office/powerpoint/2010/main" val="11322061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82435">
                                            <p:txEl>
                                              <p:pRg st="0" end="0"/>
                                            </p:txEl>
                                          </p:spTgt>
                                        </p:tgtEl>
                                        <p:attrNameLst>
                                          <p:attrName>style.visibility</p:attrName>
                                        </p:attrNameLst>
                                      </p:cBhvr>
                                      <p:to>
                                        <p:strVal val="visible"/>
                                      </p:to>
                                    </p:set>
                                    <p:anim calcmode="lin" valueType="num">
                                      <p:cBhvr additive="base">
                                        <p:cTn id="7" dur="500" fill="hold"/>
                                        <p:tgtEl>
                                          <p:spTgt spid="1682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243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82435">
                                            <p:txEl>
                                              <p:pRg st="1" end="1"/>
                                            </p:txEl>
                                          </p:spTgt>
                                        </p:tgtEl>
                                        <p:attrNameLst>
                                          <p:attrName>style.visibility</p:attrName>
                                        </p:attrNameLst>
                                      </p:cBhvr>
                                      <p:to>
                                        <p:strVal val="visible"/>
                                      </p:to>
                                    </p:set>
                                    <p:anim calcmode="lin" valueType="num">
                                      <p:cBhvr additive="base">
                                        <p:cTn id="12" dur="500" fill="hold"/>
                                        <p:tgtEl>
                                          <p:spTgt spid="168243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82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82435">
                                            <p:txEl>
                                              <p:pRg st="2" end="2"/>
                                            </p:txEl>
                                          </p:spTgt>
                                        </p:tgtEl>
                                        <p:attrNameLst>
                                          <p:attrName>style.visibility</p:attrName>
                                        </p:attrNameLst>
                                      </p:cBhvr>
                                      <p:to>
                                        <p:strVal val="visible"/>
                                      </p:to>
                                    </p:set>
                                    <p:anim calcmode="lin" valueType="num">
                                      <p:cBhvr additive="base">
                                        <p:cTn id="17" dur="500" fill="hold"/>
                                        <p:tgtEl>
                                          <p:spTgt spid="168243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82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682435">
                                            <p:txEl>
                                              <p:pRg st="3" end="3"/>
                                            </p:txEl>
                                          </p:spTgt>
                                        </p:tgtEl>
                                        <p:attrNameLst>
                                          <p:attrName>style.visibility</p:attrName>
                                        </p:attrNameLst>
                                      </p:cBhvr>
                                      <p:to>
                                        <p:strVal val="visible"/>
                                      </p:to>
                                    </p:set>
                                    <p:anim calcmode="lin" valueType="num">
                                      <p:cBhvr additive="base">
                                        <p:cTn id="22" dur="500" fill="hold"/>
                                        <p:tgtEl>
                                          <p:spTgt spid="168243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82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682435">
                                            <p:txEl>
                                              <p:pRg st="4" end="4"/>
                                            </p:txEl>
                                          </p:spTgt>
                                        </p:tgtEl>
                                        <p:attrNameLst>
                                          <p:attrName>style.visibility</p:attrName>
                                        </p:attrNameLst>
                                      </p:cBhvr>
                                      <p:to>
                                        <p:strVal val="visible"/>
                                      </p:to>
                                    </p:set>
                                    <p:anim calcmode="lin" valueType="num">
                                      <p:cBhvr additive="base">
                                        <p:cTn id="27" dur="500" fill="hold"/>
                                        <p:tgtEl>
                                          <p:spTgt spid="168243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2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682435">
                                            <p:txEl>
                                              <p:pRg st="5" end="5"/>
                                            </p:txEl>
                                          </p:spTgt>
                                        </p:tgtEl>
                                        <p:attrNameLst>
                                          <p:attrName>style.visibility</p:attrName>
                                        </p:attrNameLst>
                                      </p:cBhvr>
                                      <p:to>
                                        <p:strVal val="visible"/>
                                      </p:to>
                                    </p:set>
                                    <p:anim calcmode="lin" valueType="num">
                                      <p:cBhvr additive="base">
                                        <p:cTn id="32" dur="500" fill="hold"/>
                                        <p:tgtEl>
                                          <p:spTgt spid="168243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8243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682435">
                                            <p:txEl>
                                              <p:pRg st="6" end="6"/>
                                            </p:txEl>
                                          </p:spTgt>
                                        </p:tgtEl>
                                        <p:attrNameLst>
                                          <p:attrName>style.visibility</p:attrName>
                                        </p:attrNameLst>
                                      </p:cBhvr>
                                      <p:to>
                                        <p:strVal val="visible"/>
                                      </p:to>
                                    </p:set>
                                    <p:anim calcmode="lin" valueType="num">
                                      <p:cBhvr additive="base">
                                        <p:cTn id="37" dur="500" fill="hold"/>
                                        <p:tgtEl>
                                          <p:spTgt spid="16824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8243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682435">
                                            <p:txEl>
                                              <p:pRg st="7" end="7"/>
                                            </p:txEl>
                                          </p:spTgt>
                                        </p:tgtEl>
                                        <p:attrNameLst>
                                          <p:attrName>style.visibility</p:attrName>
                                        </p:attrNameLst>
                                      </p:cBhvr>
                                      <p:to>
                                        <p:strVal val="visible"/>
                                      </p:to>
                                    </p:set>
                                    <p:anim calcmode="lin" valueType="num">
                                      <p:cBhvr additive="base">
                                        <p:cTn id="42" dur="500" fill="hold"/>
                                        <p:tgtEl>
                                          <p:spTgt spid="168243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82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a:xfrm>
            <a:off x="1801813" y="0"/>
            <a:ext cx="5938837" cy="9810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程序设计语言</a:t>
            </a:r>
            <a:r>
              <a:rPr lang="en-US" altLang="zh-CN" sz="3600" b="0">
                <a:latin typeface="Arial"/>
              </a:rPr>
              <a:t>—</a:t>
            </a:r>
            <a:r>
              <a:rPr lang="zh-CN" altLang="en-US" sz="2400" b="0">
                <a:latin typeface="华文琥珀" pitchFamily="2" charset="-122"/>
              </a:rPr>
              <a:t>语言处理程序</a:t>
            </a:r>
          </a:p>
        </p:txBody>
      </p:sp>
      <p:sp>
        <p:nvSpPr>
          <p:cNvPr id="1683459" name="Rectangle 3"/>
          <p:cNvSpPr>
            <a:spLocks noGrp="1" noChangeArrowheads="1"/>
          </p:cNvSpPr>
          <p:nvPr>
            <p:ph type="body" sz="half" idx="1"/>
          </p:nvPr>
        </p:nvSpPr>
        <p:spPr>
          <a:xfrm>
            <a:off x="0" y="1196975"/>
            <a:ext cx="9144000" cy="46799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pPr>
              <a:lnSpc>
                <a:spcPct val="120000"/>
              </a:lnSpc>
            </a:pPr>
            <a:r>
              <a:rPr lang="zh-CN" altLang="en-US" sz="2600" b="1" dirty="0">
                <a:solidFill>
                  <a:srgbClr val="FF0000"/>
                </a:solidFill>
              </a:rPr>
              <a:t>解释程序</a:t>
            </a:r>
            <a:endParaRPr lang="zh-CN" altLang="en-US" sz="2600" b="1" dirty="0">
              <a:solidFill>
                <a:srgbClr val="FF0000"/>
              </a:solidFill>
              <a:latin typeface="楷体_GB2312" pitchFamily="49" charset="-122"/>
              <a:ea typeface="楷体_GB2312" pitchFamily="49" charset="-122"/>
            </a:endParaRPr>
          </a:p>
          <a:p>
            <a:pPr lvl="1"/>
            <a:r>
              <a:rPr lang="zh-CN" altLang="en-US" sz="2200" b="1" dirty="0">
                <a:solidFill>
                  <a:srgbClr val="FF0000"/>
                </a:solidFill>
              </a:rPr>
              <a:t>将高级语言写的源程序作为输入，采用边解释边执行的</a:t>
            </a:r>
            <a:r>
              <a:rPr lang="zh-CN" altLang="en-US" sz="2200" b="1" dirty="0" smtClean="0">
                <a:solidFill>
                  <a:srgbClr val="FF0000"/>
                </a:solidFill>
              </a:rPr>
              <a:t>方式输出结果。</a:t>
            </a:r>
            <a:endParaRPr lang="zh-CN" altLang="en-US" sz="2200" b="1" dirty="0">
              <a:solidFill>
                <a:srgbClr val="FF0000"/>
              </a:solidFill>
            </a:endParaRPr>
          </a:p>
          <a:p>
            <a:pPr lvl="1"/>
            <a:r>
              <a:rPr lang="zh-CN" altLang="en-US" sz="2200" b="1" dirty="0"/>
              <a:t>解释一条语句，就提交计算机执行一条语句，并不生成目标程序</a:t>
            </a:r>
            <a:r>
              <a:rPr lang="zh-CN" altLang="en-US" sz="2200" b="1" dirty="0" smtClean="0"/>
              <a:t>。</a:t>
            </a:r>
            <a:endParaRPr lang="zh-CN" altLang="en-US" sz="2200" b="1" dirty="0"/>
          </a:p>
        </p:txBody>
      </p:sp>
      <p:grpSp>
        <p:nvGrpSpPr>
          <p:cNvPr id="1683461" name="Group 5"/>
          <p:cNvGrpSpPr>
            <a:grpSpLocks/>
          </p:cNvGrpSpPr>
          <p:nvPr/>
        </p:nvGrpSpPr>
        <p:grpSpPr bwMode="auto">
          <a:xfrm>
            <a:off x="1042988" y="3357563"/>
            <a:ext cx="6842125" cy="2376487"/>
            <a:chOff x="1933" y="5808"/>
            <a:chExt cx="6300" cy="1872"/>
          </a:xfrm>
        </p:grpSpPr>
        <p:sp>
          <p:nvSpPr>
            <p:cNvPr id="1683462" name="Rectangle 6"/>
            <p:cNvSpPr>
              <a:spLocks noChangeArrowheads="1"/>
            </p:cNvSpPr>
            <p:nvPr/>
          </p:nvSpPr>
          <p:spPr bwMode="auto">
            <a:xfrm>
              <a:off x="4273" y="7056"/>
              <a:ext cx="162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63" name="Text Box 7"/>
            <p:cNvSpPr txBox="1">
              <a:spLocks noChangeArrowheads="1"/>
            </p:cNvSpPr>
            <p:nvPr/>
          </p:nvSpPr>
          <p:spPr bwMode="auto">
            <a:xfrm>
              <a:off x="4453" y="7212"/>
              <a:ext cx="162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解释并执行</a:t>
              </a:r>
            </a:p>
          </p:txBody>
        </p:sp>
        <p:sp>
          <p:nvSpPr>
            <p:cNvPr id="1683464" name="Rectangle 8"/>
            <p:cNvSpPr>
              <a:spLocks noChangeArrowheads="1"/>
            </p:cNvSpPr>
            <p:nvPr/>
          </p:nvSpPr>
          <p:spPr bwMode="auto">
            <a:xfrm>
              <a:off x="6433" y="7056"/>
              <a:ext cx="162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65" name="Text Box 9"/>
            <p:cNvSpPr txBox="1">
              <a:spLocks noChangeArrowheads="1"/>
            </p:cNvSpPr>
            <p:nvPr/>
          </p:nvSpPr>
          <p:spPr bwMode="auto">
            <a:xfrm>
              <a:off x="6613" y="7212"/>
              <a:ext cx="162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运行结果</a:t>
              </a:r>
            </a:p>
          </p:txBody>
        </p:sp>
        <p:sp>
          <p:nvSpPr>
            <p:cNvPr id="1683466" name="Rectangle 10"/>
            <p:cNvSpPr>
              <a:spLocks noChangeArrowheads="1"/>
            </p:cNvSpPr>
            <p:nvPr/>
          </p:nvSpPr>
          <p:spPr bwMode="auto">
            <a:xfrm>
              <a:off x="1933" y="7056"/>
              <a:ext cx="1782"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67" name="Text Box 11"/>
            <p:cNvSpPr txBox="1">
              <a:spLocks noChangeArrowheads="1"/>
            </p:cNvSpPr>
            <p:nvPr/>
          </p:nvSpPr>
          <p:spPr bwMode="auto">
            <a:xfrm>
              <a:off x="1933" y="7212"/>
              <a:ext cx="1782"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高级语言源程序</a:t>
              </a:r>
              <a:endParaRPr lang="zh-CN" altLang="en-US" sz="1600"/>
            </a:p>
          </p:txBody>
        </p:sp>
        <p:sp>
          <p:nvSpPr>
            <p:cNvPr id="1683468" name="Rectangle 12"/>
            <p:cNvSpPr>
              <a:spLocks noChangeArrowheads="1"/>
            </p:cNvSpPr>
            <p:nvPr/>
          </p:nvSpPr>
          <p:spPr bwMode="auto">
            <a:xfrm>
              <a:off x="4273" y="5808"/>
              <a:ext cx="144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69" name="Text Box 13"/>
            <p:cNvSpPr txBox="1">
              <a:spLocks noChangeArrowheads="1"/>
            </p:cNvSpPr>
            <p:nvPr/>
          </p:nvSpPr>
          <p:spPr bwMode="auto">
            <a:xfrm>
              <a:off x="4453" y="5964"/>
              <a:ext cx="162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输入数据</a:t>
              </a:r>
            </a:p>
          </p:txBody>
        </p:sp>
        <p:sp>
          <p:nvSpPr>
            <p:cNvPr id="1683470" name="Line 14"/>
            <p:cNvSpPr>
              <a:spLocks noChangeShapeType="1"/>
            </p:cNvSpPr>
            <p:nvPr/>
          </p:nvSpPr>
          <p:spPr bwMode="auto">
            <a:xfrm>
              <a:off x="3733" y="7368"/>
              <a:ext cx="54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71" name="Line 15"/>
            <p:cNvSpPr>
              <a:spLocks noChangeShapeType="1"/>
            </p:cNvSpPr>
            <p:nvPr/>
          </p:nvSpPr>
          <p:spPr bwMode="auto">
            <a:xfrm>
              <a:off x="5893" y="7368"/>
              <a:ext cx="54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3472" name="Line 16"/>
            <p:cNvSpPr>
              <a:spLocks noChangeShapeType="1"/>
            </p:cNvSpPr>
            <p:nvPr/>
          </p:nvSpPr>
          <p:spPr bwMode="auto">
            <a:xfrm>
              <a:off x="4993" y="6432"/>
              <a:ext cx="0" cy="6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Tree>
    <p:extLst>
      <p:ext uri="{BB962C8B-B14F-4D97-AF65-F5344CB8AC3E}">
        <p14:creationId xmlns:p14="http://schemas.microsoft.com/office/powerpoint/2010/main" val="1991604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83459">
                                            <p:txEl>
                                              <p:pRg st="0" end="0"/>
                                            </p:txEl>
                                          </p:spTgt>
                                        </p:tgtEl>
                                        <p:attrNameLst>
                                          <p:attrName>style.visibility</p:attrName>
                                        </p:attrNameLst>
                                      </p:cBhvr>
                                      <p:to>
                                        <p:strVal val="visible"/>
                                      </p:to>
                                    </p:set>
                                    <p:anim calcmode="lin" valueType="num">
                                      <p:cBhvr additive="base">
                                        <p:cTn id="7" dur="500" fill="hold"/>
                                        <p:tgtEl>
                                          <p:spTgt spid="168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3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83459">
                                            <p:txEl>
                                              <p:pRg st="1" end="1"/>
                                            </p:txEl>
                                          </p:spTgt>
                                        </p:tgtEl>
                                        <p:attrNameLst>
                                          <p:attrName>style.visibility</p:attrName>
                                        </p:attrNameLst>
                                      </p:cBhvr>
                                      <p:to>
                                        <p:strVal val="visible"/>
                                      </p:to>
                                    </p:set>
                                    <p:anim calcmode="lin" valueType="num">
                                      <p:cBhvr additive="base">
                                        <p:cTn id="12" dur="500" fill="hold"/>
                                        <p:tgtEl>
                                          <p:spTgt spid="168345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345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83459">
                                            <p:txEl>
                                              <p:pRg st="2" end="2"/>
                                            </p:txEl>
                                          </p:spTgt>
                                        </p:tgtEl>
                                        <p:attrNameLst>
                                          <p:attrName>style.visibility</p:attrName>
                                        </p:attrNameLst>
                                      </p:cBhvr>
                                      <p:to>
                                        <p:strVal val="visible"/>
                                      </p:to>
                                    </p:set>
                                    <p:anim calcmode="lin" valueType="num">
                                      <p:cBhvr additive="base">
                                        <p:cTn id="17" dur="500" fill="hold"/>
                                        <p:tgtEl>
                                          <p:spTgt spid="16834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345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683461"/>
                                        </p:tgtEl>
                                        <p:attrNameLst>
                                          <p:attrName>style.visibility</p:attrName>
                                        </p:attrNameLst>
                                      </p:cBhvr>
                                      <p:to>
                                        <p:strVal val="visible"/>
                                      </p:to>
                                    </p:set>
                                    <p:anim calcmode="lin" valueType="num">
                                      <p:cBhvr additive="base">
                                        <p:cTn id="22" dur="500" fill="hold"/>
                                        <p:tgtEl>
                                          <p:spTgt spid="1683461"/>
                                        </p:tgtEl>
                                        <p:attrNameLst>
                                          <p:attrName>ppt_x</p:attrName>
                                        </p:attrNameLst>
                                      </p:cBhvr>
                                      <p:tavLst>
                                        <p:tav tm="0">
                                          <p:val>
                                            <p:strVal val="#ppt_x"/>
                                          </p:val>
                                        </p:tav>
                                        <p:tav tm="100000">
                                          <p:val>
                                            <p:strVal val="#ppt_x"/>
                                          </p:val>
                                        </p:tav>
                                      </p:tavLst>
                                    </p:anim>
                                    <p:anim calcmode="lin" valueType="num">
                                      <p:cBhvr additive="base">
                                        <p:cTn id="23" dur="500" fill="hold"/>
                                        <p:tgtEl>
                                          <p:spTgt spid="1683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5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4482" name="Rectangle 2"/>
          <p:cNvSpPr>
            <a:spLocks noGrp="1" noChangeArrowheads="1"/>
          </p:cNvSpPr>
          <p:nvPr>
            <p:ph type="title"/>
          </p:nvPr>
        </p:nvSpPr>
        <p:spPr>
          <a:xfrm>
            <a:off x="1476375" y="0"/>
            <a:ext cx="6048375" cy="981075"/>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程序设计语言</a:t>
            </a:r>
            <a:r>
              <a:rPr lang="en-US" altLang="zh-CN" sz="3600" b="0">
                <a:latin typeface="Arial"/>
              </a:rPr>
              <a:t>—</a:t>
            </a:r>
            <a:r>
              <a:rPr lang="zh-CN" altLang="en-US" sz="2400" b="0">
                <a:latin typeface="华文琥珀" pitchFamily="2" charset="-122"/>
              </a:rPr>
              <a:t>语言处理程序</a:t>
            </a:r>
          </a:p>
        </p:txBody>
      </p:sp>
      <p:sp>
        <p:nvSpPr>
          <p:cNvPr id="1684483" name="Rectangle 3"/>
          <p:cNvSpPr>
            <a:spLocks noGrp="1" noChangeArrowheads="1"/>
          </p:cNvSpPr>
          <p:nvPr>
            <p:ph type="body" sz="half" idx="1"/>
          </p:nvPr>
        </p:nvSpPr>
        <p:spPr>
          <a:xfrm>
            <a:off x="0" y="1196975"/>
            <a:ext cx="9144000" cy="4679950"/>
          </a:xfrm>
          <a:noFill/>
          <a:ln/>
          <a:extLst>
            <a:ext uri="{909E8E84-426E-40DD-AFC4-6F175D3DCCD1}">
              <a14:hiddenFill xmlns:a14="http://schemas.microsoft.com/office/drawing/2010/main">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18900000" scaled="1"/>
                </a:gradFill>
              </a14:hiddenFill>
            </a:ext>
          </a:extLst>
        </p:spPr>
        <p:txBody>
          <a:bodyPr lIns="92075" tIns="46038" rIns="92075" bIns="46038"/>
          <a:lstStyle/>
          <a:p>
            <a:r>
              <a:rPr lang="zh-CN" altLang="en-US" sz="2600" b="1" dirty="0">
                <a:solidFill>
                  <a:srgbClr val="FF0000"/>
                </a:solidFill>
              </a:rPr>
              <a:t>编译程序</a:t>
            </a:r>
          </a:p>
          <a:p>
            <a:pPr lvl="1"/>
            <a:r>
              <a:rPr lang="zh-CN" altLang="en-US" sz="2200" b="1" dirty="0"/>
              <a:t>将高级语言写的源程序作为输入，先把</a:t>
            </a:r>
            <a:r>
              <a:rPr lang="zh-CN" altLang="en-US" sz="2200" b="1" dirty="0" smtClean="0"/>
              <a:t>源程序进行编译，</a:t>
            </a:r>
            <a:r>
              <a:rPr lang="zh-CN" altLang="en-US" sz="2200" b="1" dirty="0"/>
              <a:t>然后再与相关的标准函数库连接装配成完整的</a:t>
            </a:r>
            <a:r>
              <a:rPr lang="zh-CN" altLang="en-US" sz="2200" b="1" dirty="0" smtClean="0"/>
              <a:t>可执行程序</a:t>
            </a:r>
            <a:r>
              <a:rPr lang="zh-CN" altLang="en-US" sz="2200" b="1" dirty="0"/>
              <a:t>。</a:t>
            </a:r>
          </a:p>
          <a:p>
            <a:pPr lvl="1"/>
            <a:r>
              <a:rPr lang="zh-CN" altLang="en-US" sz="2200" b="1" dirty="0">
                <a:solidFill>
                  <a:srgbClr val="FF0000"/>
                </a:solidFill>
              </a:rPr>
              <a:t>在调试和运行方面编译程序方法要比解释程序方法更具有效率。</a:t>
            </a:r>
          </a:p>
        </p:txBody>
      </p:sp>
      <p:grpSp>
        <p:nvGrpSpPr>
          <p:cNvPr id="1684484" name="Group 4"/>
          <p:cNvGrpSpPr>
            <a:grpSpLocks/>
          </p:cNvGrpSpPr>
          <p:nvPr/>
        </p:nvGrpSpPr>
        <p:grpSpPr bwMode="auto">
          <a:xfrm>
            <a:off x="611188" y="3357563"/>
            <a:ext cx="8208962" cy="2376487"/>
            <a:chOff x="2293" y="9396"/>
            <a:chExt cx="7380" cy="1872"/>
          </a:xfrm>
        </p:grpSpPr>
        <p:sp>
          <p:nvSpPr>
            <p:cNvPr id="1684485" name="Text Box 5"/>
            <p:cNvSpPr txBox="1">
              <a:spLocks noChangeArrowheads="1"/>
            </p:cNvSpPr>
            <p:nvPr/>
          </p:nvSpPr>
          <p:spPr bwMode="auto">
            <a:xfrm>
              <a:off x="8413" y="10644"/>
              <a:ext cx="126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运行结果</a:t>
              </a:r>
            </a:p>
          </p:txBody>
        </p:sp>
        <p:sp>
          <p:nvSpPr>
            <p:cNvPr id="1684486" name="Text Box 6"/>
            <p:cNvSpPr txBox="1">
              <a:spLocks noChangeArrowheads="1"/>
            </p:cNvSpPr>
            <p:nvPr/>
          </p:nvSpPr>
          <p:spPr bwMode="auto">
            <a:xfrm>
              <a:off x="6613" y="10644"/>
              <a:ext cx="162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执行目标程序</a:t>
              </a:r>
            </a:p>
          </p:txBody>
        </p:sp>
        <p:grpSp>
          <p:nvGrpSpPr>
            <p:cNvPr id="1684487" name="Group 7"/>
            <p:cNvGrpSpPr>
              <a:grpSpLocks/>
            </p:cNvGrpSpPr>
            <p:nvPr/>
          </p:nvGrpSpPr>
          <p:grpSpPr bwMode="auto">
            <a:xfrm>
              <a:off x="2293" y="9396"/>
              <a:ext cx="7200" cy="1872"/>
              <a:chOff x="2293" y="9396"/>
              <a:chExt cx="7740" cy="2028"/>
            </a:xfrm>
          </p:grpSpPr>
          <p:grpSp>
            <p:nvGrpSpPr>
              <p:cNvPr id="1684488" name="Group 8"/>
              <p:cNvGrpSpPr>
                <a:grpSpLocks/>
              </p:cNvGrpSpPr>
              <p:nvPr/>
            </p:nvGrpSpPr>
            <p:grpSpPr bwMode="auto">
              <a:xfrm>
                <a:off x="3733" y="10644"/>
                <a:ext cx="1260" cy="624"/>
                <a:chOff x="3733" y="10644"/>
                <a:chExt cx="1260" cy="624"/>
              </a:xfrm>
            </p:grpSpPr>
            <p:sp>
              <p:nvSpPr>
                <p:cNvPr id="1684489" name="Rectangle 9"/>
                <p:cNvSpPr>
                  <a:spLocks noChangeArrowheads="1"/>
                </p:cNvSpPr>
                <p:nvPr/>
              </p:nvSpPr>
              <p:spPr bwMode="auto">
                <a:xfrm>
                  <a:off x="3733" y="10644"/>
                  <a:ext cx="108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490" name="Text Box 10"/>
                <p:cNvSpPr txBox="1">
                  <a:spLocks noChangeArrowheads="1"/>
                </p:cNvSpPr>
                <p:nvPr/>
              </p:nvSpPr>
              <p:spPr bwMode="auto">
                <a:xfrm>
                  <a:off x="3913" y="10800"/>
                  <a:ext cx="108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编译</a:t>
                  </a:r>
                </a:p>
              </p:txBody>
            </p:sp>
          </p:grpSp>
          <p:sp>
            <p:nvSpPr>
              <p:cNvPr id="1684491" name="Rectangle 11"/>
              <p:cNvSpPr>
                <a:spLocks noChangeArrowheads="1"/>
              </p:cNvSpPr>
              <p:nvPr/>
            </p:nvSpPr>
            <p:spPr bwMode="auto">
              <a:xfrm>
                <a:off x="8953" y="10644"/>
                <a:ext cx="108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1684492" name="Group 12"/>
              <p:cNvGrpSpPr>
                <a:grpSpLocks/>
              </p:cNvGrpSpPr>
              <p:nvPr/>
            </p:nvGrpSpPr>
            <p:grpSpPr bwMode="auto">
              <a:xfrm>
                <a:off x="2293" y="10488"/>
                <a:ext cx="1782" cy="936"/>
                <a:chOff x="2833" y="10644"/>
                <a:chExt cx="1782" cy="936"/>
              </a:xfrm>
            </p:grpSpPr>
            <p:sp>
              <p:nvSpPr>
                <p:cNvPr id="1684493" name="Rectangle 13"/>
                <p:cNvSpPr>
                  <a:spLocks noChangeArrowheads="1"/>
                </p:cNvSpPr>
                <p:nvPr/>
              </p:nvSpPr>
              <p:spPr bwMode="auto">
                <a:xfrm>
                  <a:off x="2833" y="10644"/>
                  <a:ext cx="1080" cy="93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494" name="Text Box 14"/>
                <p:cNvSpPr txBox="1">
                  <a:spLocks noChangeArrowheads="1"/>
                </p:cNvSpPr>
                <p:nvPr/>
              </p:nvSpPr>
              <p:spPr bwMode="auto">
                <a:xfrm>
                  <a:off x="2833" y="10800"/>
                  <a:ext cx="1782" cy="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高级语言</a:t>
                  </a:r>
                </a:p>
                <a:p>
                  <a:pPr algn="just"/>
                  <a:r>
                    <a:rPr lang="zh-CN" altLang="en-US" sz="1600">
                      <a:latin typeface="Times New Roman" pitchFamily="18" charset="0"/>
                      <a:ea typeface="宋体" charset="-122"/>
                    </a:rPr>
                    <a:t>源程序</a:t>
                  </a:r>
                </a:p>
              </p:txBody>
            </p:sp>
          </p:grpSp>
          <p:sp>
            <p:nvSpPr>
              <p:cNvPr id="1684495" name="Rectangle 15"/>
              <p:cNvSpPr>
                <a:spLocks noChangeArrowheads="1"/>
              </p:cNvSpPr>
              <p:nvPr/>
            </p:nvSpPr>
            <p:spPr bwMode="auto">
              <a:xfrm>
                <a:off x="6973" y="9396"/>
                <a:ext cx="144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496" name="Text Box 16"/>
              <p:cNvSpPr txBox="1">
                <a:spLocks noChangeArrowheads="1"/>
              </p:cNvSpPr>
              <p:nvPr/>
            </p:nvSpPr>
            <p:spPr bwMode="auto">
              <a:xfrm>
                <a:off x="7153" y="9552"/>
                <a:ext cx="126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输入数据</a:t>
                </a:r>
              </a:p>
            </p:txBody>
          </p:sp>
          <p:sp>
            <p:nvSpPr>
              <p:cNvPr id="1684497" name="Line 17"/>
              <p:cNvSpPr>
                <a:spLocks noChangeShapeType="1"/>
              </p:cNvSpPr>
              <p:nvPr/>
            </p:nvSpPr>
            <p:spPr bwMode="auto">
              <a:xfrm>
                <a:off x="3373" y="10956"/>
                <a:ext cx="3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498" name="Line 18"/>
              <p:cNvSpPr>
                <a:spLocks noChangeShapeType="1"/>
              </p:cNvSpPr>
              <p:nvPr/>
            </p:nvSpPr>
            <p:spPr bwMode="auto">
              <a:xfrm>
                <a:off x="6613" y="10956"/>
                <a:ext cx="3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499" name="Line 19"/>
              <p:cNvSpPr>
                <a:spLocks noChangeShapeType="1"/>
              </p:cNvSpPr>
              <p:nvPr/>
            </p:nvSpPr>
            <p:spPr bwMode="auto">
              <a:xfrm>
                <a:off x="7693" y="10020"/>
                <a:ext cx="0" cy="6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1684500" name="Group 20"/>
              <p:cNvGrpSpPr>
                <a:grpSpLocks/>
              </p:cNvGrpSpPr>
              <p:nvPr/>
            </p:nvGrpSpPr>
            <p:grpSpPr bwMode="auto">
              <a:xfrm>
                <a:off x="5173" y="10644"/>
                <a:ext cx="1457" cy="624"/>
                <a:chOff x="5336" y="10644"/>
                <a:chExt cx="1457" cy="624"/>
              </a:xfrm>
            </p:grpSpPr>
            <p:sp>
              <p:nvSpPr>
                <p:cNvPr id="1684501" name="Rectangle 21"/>
                <p:cNvSpPr>
                  <a:spLocks noChangeArrowheads="1"/>
                </p:cNvSpPr>
                <p:nvPr/>
              </p:nvSpPr>
              <p:spPr bwMode="auto">
                <a:xfrm>
                  <a:off x="5336" y="10644"/>
                  <a:ext cx="1457"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502" name="Text Box 22"/>
                <p:cNvSpPr txBox="1">
                  <a:spLocks noChangeArrowheads="1"/>
                </p:cNvSpPr>
                <p:nvPr/>
              </p:nvSpPr>
              <p:spPr bwMode="auto">
                <a:xfrm>
                  <a:off x="5533" y="10800"/>
                  <a:ext cx="126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1600">
                      <a:latin typeface="Times New Roman" pitchFamily="18" charset="0"/>
                      <a:ea typeface="宋体" charset="-122"/>
                    </a:rPr>
                    <a:t>目标程序</a:t>
                  </a:r>
                </a:p>
              </p:txBody>
            </p:sp>
          </p:grpSp>
          <p:sp>
            <p:nvSpPr>
              <p:cNvPr id="1684503" name="Rectangle 23"/>
              <p:cNvSpPr>
                <a:spLocks noChangeArrowheads="1"/>
              </p:cNvSpPr>
              <p:nvPr/>
            </p:nvSpPr>
            <p:spPr bwMode="auto">
              <a:xfrm>
                <a:off x="6973" y="10644"/>
                <a:ext cx="1620"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504" name="Line 24"/>
              <p:cNvSpPr>
                <a:spLocks noChangeShapeType="1"/>
              </p:cNvSpPr>
              <p:nvPr/>
            </p:nvSpPr>
            <p:spPr bwMode="auto">
              <a:xfrm>
                <a:off x="4813" y="10956"/>
                <a:ext cx="3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84505" name="Line 25"/>
              <p:cNvSpPr>
                <a:spLocks noChangeShapeType="1"/>
              </p:cNvSpPr>
              <p:nvPr/>
            </p:nvSpPr>
            <p:spPr bwMode="auto">
              <a:xfrm>
                <a:off x="8593" y="10956"/>
                <a:ext cx="3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Tree>
    <p:extLst>
      <p:ext uri="{BB962C8B-B14F-4D97-AF65-F5344CB8AC3E}">
        <p14:creationId xmlns:p14="http://schemas.microsoft.com/office/powerpoint/2010/main" val="6526936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84483">
                                            <p:txEl>
                                              <p:pRg st="0" end="0"/>
                                            </p:txEl>
                                          </p:spTgt>
                                        </p:tgtEl>
                                        <p:attrNameLst>
                                          <p:attrName>style.visibility</p:attrName>
                                        </p:attrNameLst>
                                      </p:cBhvr>
                                      <p:to>
                                        <p:strVal val="visible"/>
                                      </p:to>
                                    </p:set>
                                    <p:anim calcmode="lin" valueType="num">
                                      <p:cBhvr additive="base">
                                        <p:cTn id="7" dur="500" fill="hold"/>
                                        <p:tgtEl>
                                          <p:spTgt spid="1684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448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84483">
                                            <p:txEl>
                                              <p:pRg st="1" end="1"/>
                                            </p:txEl>
                                          </p:spTgt>
                                        </p:tgtEl>
                                        <p:attrNameLst>
                                          <p:attrName>style.visibility</p:attrName>
                                        </p:attrNameLst>
                                      </p:cBhvr>
                                      <p:to>
                                        <p:strVal val="visible"/>
                                      </p:to>
                                    </p:set>
                                    <p:anim calcmode="lin" valueType="num">
                                      <p:cBhvr additive="base">
                                        <p:cTn id="12" dur="500" fill="hold"/>
                                        <p:tgtEl>
                                          <p:spTgt spid="168448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448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684483">
                                            <p:txEl>
                                              <p:pRg st="2" end="2"/>
                                            </p:txEl>
                                          </p:spTgt>
                                        </p:tgtEl>
                                        <p:attrNameLst>
                                          <p:attrName>style.visibility</p:attrName>
                                        </p:attrNameLst>
                                      </p:cBhvr>
                                      <p:to>
                                        <p:strVal val="visible"/>
                                      </p:to>
                                    </p:set>
                                    <p:anim calcmode="lin" valueType="num">
                                      <p:cBhvr additive="base">
                                        <p:cTn id="17" dur="500" fill="hold"/>
                                        <p:tgtEl>
                                          <p:spTgt spid="1684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448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684484"/>
                                        </p:tgtEl>
                                        <p:attrNameLst>
                                          <p:attrName>style.visibility</p:attrName>
                                        </p:attrNameLst>
                                      </p:cBhvr>
                                      <p:to>
                                        <p:strVal val="visible"/>
                                      </p:to>
                                    </p:set>
                                    <p:anim calcmode="lin" valueType="num">
                                      <p:cBhvr additive="base">
                                        <p:cTn id="22" dur="500" fill="hold"/>
                                        <p:tgtEl>
                                          <p:spTgt spid="1684484"/>
                                        </p:tgtEl>
                                        <p:attrNameLst>
                                          <p:attrName>ppt_x</p:attrName>
                                        </p:attrNameLst>
                                      </p:cBhvr>
                                      <p:tavLst>
                                        <p:tav tm="0">
                                          <p:val>
                                            <p:strVal val="#ppt_x"/>
                                          </p:val>
                                        </p:tav>
                                        <p:tav tm="100000">
                                          <p:val>
                                            <p:strVal val="#ppt_x"/>
                                          </p:val>
                                        </p:tav>
                                      </p:tavLst>
                                    </p:anim>
                                    <p:anim calcmode="lin" valueType="num">
                                      <p:cBhvr additive="base">
                                        <p:cTn id="23" dur="500" fill="hold"/>
                                        <p:tgtEl>
                                          <p:spTgt spid="1684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4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latin typeface="华文琥珀" pitchFamily="2" charset="-122"/>
              </a:rPr>
              <a:t>程序设计语言</a:t>
            </a:r>
            <a:r>
              <a:rPr lang="en-US" altLang="zh-CN" sz="2000" b="0">
                <a:effectLst>
                  <a:outerShdw blurRad="38100" dist="38100" dir="2700000" algn="tl">
                    <a:srgbClr val="C0C0C0"/>
                  </a:outerShdw>
                </a:effectLst>
                <a:latin typeface="Arial"/>
              </a:rPr>
              <a:t>——</a:t>
            </a:r>
            <a:r>
              <a:rPr lang="zh-CN" altLang="en-US" sz="2400" b="0">
                <a:latin typeface="华文琥珀" pitchFamily="2" charset="-122"/>
              </a:rPr>
              <a:t>术语</a:t>
            </a:r>
          </a:p>
        </p:txBody>
      </p:sp>
      <p:sp>
        <p:nvSpPr>
          <p:cNvPr id="1677315" name="Rectangle 3"/>
          <p:cNvSpPr>
            <a:spLocks noGrp="1" noChangeArrowheads="1"/>
          </p:cNvSpPr>
          <p:nvPr>
            <p:ph type="body" sz="half" idx="1"/>
          </p:nvPr>
        </p:nvSpPr>
        <p:spPr>
          <a:xfrm>
            <a:off x="0" y="1052513"/>
            <a:ext cx="9144000" cy="47307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600" b="1" dirty="0">
                <a:latin typeface="楷体_GB2312" pitchFamily="49" charset="-122"/>
                <a:ea typeface="楷体_GB2312" pitchFamily="49" charset="-122"/>
              </a:rPr>
              <a:t>术语</a:t>
            </a:r>
          </a:p>
          <a:p>
            <a:pPr lvl="1"/>
            <a:r>
              <a:rPr lang="zh-CN" altLang="en-US" sz="2200" b="1" dirty="0">
                <a:solidFill>
                  <a:srgbClr val="FF0000"/>
                </a:solidFill>
                <a:latin typeface="楷体_GB2312" pitchFamily="49" charset="-122"/>
              </a:rPr>
              <a:t>软件：是计算机程序加上这些程序的文档资料。</a:t>
            </a:r>
          </a:p>
          <a:p>
            <a:pPr lvl="1"/>
            <a:r>
              <a:rPr lang="zh-CN" altLang="en-US" sz="2200" b="1" dirty="0">
                <a:solidFill>
                  <a:schemeClr val="tx2"/>
                </a:solidFill>
                <a:latin typeface="楷体_GB2312" pitchFamily="49" charset="-122"/>
              </a:rPr>
              <a:t>指令</a:t>
            </a:r>
            <a:r>
              <a:rPr lang="zh-CN" altLang="en-US" sz="2200" b="1" dirty="0">
                <a:latin typeface="楷体_GB2312" pitchFamily="49" charset="-122"/>
              </a:rPr>
              <a:t>：指挥计算机进行一个基本操作的命令。一条指令包括操作码和操作数两部分内容。</a:t>
            </a:r>
          </a:p>
          <a:p>
            <a:pPr lvl="1"/>
            <a:r>
              <a:rPr lang="zh-CN" altLang="en-US" sz="2200" b="1" dirty="0">
                <a:solidFill>
                  <a:schemeClr val="tx2"/>
                </a:solidFill>
                <a:latin typeface="楷体_GB2312" pitchFamily="49" charset="-122"/>
              </a:rPr>
              <a:t>指令系统</a:t>
            </a:r>
            <a:r>
              <a:rPr lang="zh-CN" altLang="en-US" sz="2200" b="1" dirty="0">
                <a:latin typeface="楷体_GB2312" pitchFamily="49" charset="-122"/>
              </a:rPr>
              <a:t>：是一台计算机所能执行的所有指令的总称。指令系统标志着计算机功能的强弱。</a:t>
            </a:r>
          </a:p>
          <a:p>
            <a:pPr lvl="1"/>
            <a:r>
              <a:rPr lang="zh-CN" altLang="en-US" sz="2200" b="1" dirty="0">
                <a:solidFill>
                  <a:srgbClr val="FF0000"/>
                </a:solidFill>
                <a:latin typeface="楷体_GB2312" pitchFamily="49" charset="-122"/>
              </a:rPr>
              <a:t>程序：是为了解决某些问题而编制的一系列工作步骤，是完成一定处理功能的指令集合。</a:t>
            </a:r>
          </a:p>
          <a:p>
            <a:pPr lvl="1"/>
            <a:r>
              <a:rPr lang="zh-CN" altLang="en-US" sz="2200" b="1" dirty="0">
                <a:solidFill>
                  <a:schemeClr val="tx2"/>
                </a:solidFill>
                <a:latin typeface="楷体_GB2312" pitchFamily="49" charset="-122"/>
              </a:rPr>
              <a:t>源程序</a:t>
            </a:r>
            <a:r>
              <a:rPr lang="zh-CN" altLang="en-US" sz="2200" b="1" dirty="0">
                <a:latin typeface="楷体_GB2312" pitchFamily="49" charset="-122"/>
              </a:rPr>
              <a:t>：用汇编语言或高级语言编写的程序。</a:t>
            </a:r>
          </a:p>
          <a:p>
            <a:pPr lvl="1"/>
            <a:r>
              <a:rPr lang="zh-CN" altLang="en-US" sz="2200" b="1" dirty="0">
                <a:solidFill>
                  <a:schemeClr val="tx2"/>
                </a:solidFill>
                <a:latin typeface="楷体_GB2312" pitchFamily="49" charset="-122"/>
              </a:rPr>
              <a:t>目标程序</a:t>
            </a:r>
            <a:r>
              <a:rPr lang="zh-CN" altLang="en-US" sz="2200" b="1" dirty="0">
                <a:latin typeface="楷体_GB2312" pitchFamily="49" charset="-122"/>
              </a:rPr>
              <a:t>：源程序经语言处理程序翻译后生成的由机器代码表示的程序。</a:t>
            </a:r>
          </a:p>
          <a:p>
            <a:pPr lvl="1"/>
            <a:r>
              <a:rPr lang="zh-CN" altLang="en-US" sz="2200" b="1" dirty="0" smtClean="0">
                <a:solidFill>
                  <a:schemeClr val="tx2"/>
                </a:solidFill>
                <a:latin typeface="楷体_GB2312" pitchFamily="49" charset="-122"/>
              </a:rPr>
              <a:t>可执行</a:t>
            </a:r>
            <a:r>
              <a:rPr lang="zh-CN" altLang="en-US" sz="2200" b="1" dirty="0">
                <a:solidFill>
                  <a:schemeClr val="tx2"/>
                </a:solidFill>
                <a:latin typeface="楷体_GB2312" pitchFamily="49" charset="-122"/>
              </a:rPr>
              <a:t>程序</a:t>
            </a:r>
            <a:r>
              <a:rPr lang="zh-CN" altLang="en-US" sz="2200" b="1" dirty="0">
                <a:latin typeface="楷体_GB2312" pitchFamily="49" charset="-122"/>
              </a:rPr>
              <a:t>：目标程序经过连接后产生的程序。</a:t>
            </a:r>
          </a:p>
        </p:txBody>
      </p:sp>
    </p:spTree>
    <p:extLst>
      <p:ext uri="{BB962C8B-B14F-4D97-AF65-F5344CB8AC3E}">
        <p14:creationId xmlns:p14="http://schemas.microsoft.com/office/powerpoint/2010/main" val="20287713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77315">
                                            <p:txEl>
                                              <p:pRg st="0" end="0"/>
                                            </p:txEl>
                                          </p:spTgt>
                                        </p:tgtEl>
                                        <p:attrNameLst>
                                          <p:attrName>style.visibility</p:attrName>
                                        </p:attrNameLst>
                                      </p:cBhvr>
                                      <p:to>
                                        <p:strVal val="visible"/>
                                      </p:to>
                                    </p:set>
                                    <p:anim calcmode="lin" valueType="num">
                                      <p:cBhvr additive="base">
                                        <p:cTn id="7" dur="500" fill="hold"/>
                                        <p:tgtEl>
                                          <p:spTgt spid="1677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73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77315">
                                            <p:txEl>
                                              <p:pRg st="1" end="1"/>
                                            </p:txEl>
                                          </p:spTgt>
                                        </p:tgtEl>
                                        <p:attrNameLst>
                                          <p:attrName>style.visibility</p:attrName>
                                        </p:attrNameLst>
                                      </p:cBhvr>
                                      <p:to>
                                        <p:strVal val="visible"/>
                                      </p:to>
                                    </p:set>
                                    <p:anim calcmode="lin" valueType="num">
                                      <p:cBhvr additive="base">
                                        <p:cTn id="12" dur="500" fill="hold"/>
                                        <p:tgtEl>
                                          <p:spTgt spid="167731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731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77315">
                                            <p:txEl>
                                              <p:pRg st="2" end="2"/>
                                            </p:txEl>
                                          </p:spTgt>
                                        </p:tgtEl>
                                        <p:attrNameLst>
                                          <p:attrName>style.visibility</p:attrName>
                                        </p:attrNameLst>
                                      </p:cBhvr>
                                      <p:to>
                                        <p:strVal val="visible"/>
                                      </p:to>
                                    </p:set>
                                    <p:anim calcmode="lin" valueType="num">
                                      <p:cBhvr additive="base">
                                        <p:cTn id="17" dur="500" fill="hold"/>
                                        <p:tgtEl>
                                          <p:spTgt spid="16773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731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677315">
                                            <p:txEl>
                                              <p:pRg st="3" end="3"/>
                                            </p:txEl>
                                          </p:spTgt>
                                        </p:tgtEl>
                                        <p:attrNameLst>
                                          <p:attrName>style.visibility</p:attrName>
                                        </p:attrNameLst>
                                      </p:cBhvr>
                                      <p:to>
                                        <p:strVal val="visible"/>
                                      </p:to>
                                    </p:set>
                                    <p:anim calcmode="lin" valueType="num">
                                      <p:cBhvr additive="base">
                                        <p:cTn id="22" dur="500" fill="hold"/>
                                        <p:tgtEl>
                                          <p:spTgt spid="167731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731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677315">
                                            <p:txEl>
                                              <p:pRg st="4" end="4"/>
                                            </p:txEl>
                                          </p:spTgt>
                                        </p:tgtEl>
                                        <p:attrNameLst>
                                          <p:attrName>style.visibility</p:attrName>
                                        </p:attrNameLst>
                                      </p:cBhvr>
                                      <p:to>
                                        <p:strVal val="visible"/>
                                      </p:to>
                                    </p:set>
                                    <p:anim calcmode="lin" valueType="num">
                                      <p:cBhvr additive="base">
                                        <p:cTn id="27" dur="500" fill="hold"/>
                                        <p:tgtEl>
                                          <p:spTgt spid="167731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731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677315">
                                            <p:txEl>
                                              <p:pRg st="5" end="5"/>
                                            </p:txEl>
                                          </p:spTgt>
                                        </p:tgtEl>
                                        <p:attrNameLst>
                                          <p:attrName>style.visibility</p:attrName>
                                        </p:attrNameLst>
                                      </p:cBhvr>
                                      <p:to>
                                        <p:strVal val="visible"/>
                                      </p:to>
                                    </p:set>
                                    <p:anim calcmode="lin" valueType="num">
                                      <p:cBhvr additive="base">
                                        <p:cTn id="32" dur="500" fill="hold"/>
                                        <p:tgtEl>
                                          <p:spTgt spid="167731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731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677315">
                                            <p:txEl>
                                              <p:pRg st="6" end="6"/>
                                            </p:txEl>
                                          </p:spTgt>
                                        </p:tgtEl>
                                        <p:attrNameLst>
                                          <p:attrName>style.visibility</p:attrName>
                                        </p:attrNameLst>
                                      </p:cBhvr>
                                      <p:to>
                                        <p:strVal val="visible"/>
                                      </p:to>
                                    </p:set>
                                    <p:anim calcmode="lin" valueType="num">
                                      <p:cBhvr additive="base">
                                        <p:cTn id="37" dur="500" fill="hold"/>
                                        <p:tgtEl>
                                          <p:spTgt spid="167731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7731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677315">
                                            <p:txEl>
                                              <p:pRg st="7" end="7"/>
                                            </p:txEl>
                                          </p:spTgt>
                                        </p:tgtEl>
                                        <p:attrNameLst>
                                          <p:attrName>style.visibility</p:attrName>
                                        </p:attrNameLst>
                                      </p:cBhvr>
                                      <p:to>
                                        <p:strVal val="visible"/>
                                      </p:to>
                                    </p:set>
                                    <p:anim calcmode="lin" valueType="num">
                                      <p:cBhvr additive="base">
                                        <p:cTn id="42" dur="500" fill="hold"/>
                                        <p:tgtEl>
                                          <p:spTgt spid="167731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77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开发程序</a:t>
            </a:r>
          </a:p>
        </p:txBody>
      </p:sp>
      <p:sp>
        <p:nvSpPr>
          <p:cNvPr id="1685507" name="Rectangle 3"/>
          <p:cNvSpPr>
            <a:spLocks noGrp="1" noChangeArrowheads="1"/>
          </p:cNvSpPr>
          <p:nvPr>
            <p:ph type="body" sz="half" idx="1"/>
          </p:nvPr>
        </p:nvSpPr>
        <p:spPr>
          <a:xfrm>
            <a:off x="179388" y="1268413"/>
            <a:ext cx="8459787" cy="42259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600" b="1" dirty="0"/>
              <a:t>开发应用程序的过程大致有下列几个步骤：</a:t>
            </a:r>
          </a:p>
          <a:p>
            <a:pPr lvl="1"/>
            <a:r>
              <a:rPr lang="zh-CN" altLang="en-US" sz="2400" b="1" dirty="0"/>
              <a:t>选定一个高级程序设计语言（如：</a:t>
            </a:r>
            <a:r>
              <a:rPr lang="en-US" altLang="zh-CN" sz="2400" b="1" dirty="0"/>
              <a:t>C</a:t>
            </a:r>
            <a:r>
              <a:rPr lang="zh-CN" altLang="en-US" sz="2400" b="1" dirty="0"/>
              <a:t>、</a:t>
            </a:r>
            <a:r>
              <a:rPr lang="en-US" altLang="zh-CN" sz="2400" b="1" dirty="0"/>
              <a:t>VB</a:t>
            </a:r>
            <a:r>
              <a:rPr lang="zh-CN" altLang="en-US" sz="2400" b="1" dirty="0"/>
              <a:t>、</a:t>
            </a:r>
            <a:r>
              <a:rPr lang="en-US" altLang="zh-CN" sz="2400" b="1" dirty="0"/>
              <a:t>C++</a:t>
            </a:r>
            <a:r>
              <a:rPr lang="zh-CN" altLang="en-US" sz="2400" b="1" dirty="0"/>
              <a:t>等）；</a:t>
            </a:r>
          </a:p>
          <a:p>
            <a:pPr lvl="1"/>
            <a:r>
              <a:rPr lang="zh-CN" altLang="en-US" sz="2400" b="1" dirty="0"/>
              <a:t>安装好选定语言的运行环境（语言处理程序）；</a:t>
            </a:r>
          </a:p>
          <a:p>
            <a:pPr lvl="1"/>
            <a:r>
              <a:rPr lang="zh-CN" altLang="en-US" sz="2400" b="1" dirty="0"/>
              <a:t>启动并进入程序编制状态；</a:t>
            </a:r>
          </a:p>
          <a:p>
            <a:pPr lvl="1"/>
            <a:r>
              <a:rPr lang="zh-CN" altLang="en-US" sz="2400" b="1" dirty="0"/>
              <a:t>编制程序产生源程序文件；</a:t>
            </a:r>
          </a:p>
          <a:p>
            <a:pPr lvl="1"/>
            <a:r>
              <a:rPr lang="zh-CN" altLang="en-US" sz="2400" b="1" dirty="0"/>
              <a:t>编译源程序文件产生目标代码文件；</a:t>
            </a:r>
          </a:p>
          <a:p>
            <a:pPr lvl="1"/>
            <a:r>
              <a:rPr lang="zh-CN" altLang="en-US" sz="2400" b="1" dirty="0"/>
              <a:t>最后经调试连接生成可执行文件（</a:t>
            </a:r>
            <a:r>
              <a:rPr lang="en-US" altLang="zh-CN" sz="2400" b="1" dirty="0"/>
              <a:t>.exe</a:t>
            </a:r>
            <a:r>
              <a:rPr lang="zh-CN" altLang="en-US" sz="2400" b="1" dirty="0"/>
              <a:t>）即应用程序。</a:t>
            </a:r>
          </a:p>
        </p:txBody>
      </p:sp>
    </p:spTree>
    <p:extLst>
      <p:ext uri="{BB962C8B-B14F-4D97-AF65-F5344CB8AC3E}">
        <p14:creationId xmlns:p14="http://schemas.microsoft.com/office/powerpoint/2010/main" val="135011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anim calcmode="lin" valueType="num">
                                      <p:cBhvr additive="base">
                                        <p:cTn id="7" dur="500" fill="hold"/>
                                        <p:tgtEl>
                                          <p:spTgt spid="1685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5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685507">
                                            <p:txEl>
                                              <p:pRg st="1" end="1"/>
                                            </p:txEl>
                                          </p:spTgt>
                                        </p:tgtEl>
                                        <p:attrNameLst>
                                          <p:attrName>style.visibility</p:attrName>
                                        </p:attrNameLst>
                                      </p:cBhvr>
                                      <p:to>
                                        <p:strVal val="visible"/>
                                      </p:to>
                                    </p:set>
                                    <p:anim calcmode="lin" valueType="num">
                                      <p:cBhvr additive="base">
                                        <p:cTn id="11" dur="500" fill="hold"/>
                                        <p:tgtEl>
                                          <p:spTgt spid="16855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85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685507">
                                            <p:txEl>
                                              <p:pRg st="2" end="2"/>
                                            </p:txEl>
                                          </p:spTgt>
                                        </p:tgtEl>
                                        <p:attrNameLst>
                                          <p:attrName>style.visibility</p:attrName>
                                        </p:attrNameLst>
                                      </p:cBhvr>
                                      <p:to>
                                        <p:strVal val="visible"/>
                                      </p:to>
                                    </p:set>
                                    <p:anim calcmode="lin" valueType="num">
                                      <p:cBhvr additive="base">
                                        <p:cTn id="15" dur="500" fill="hold"/>
                                        <p:tgtEl>
                                          <p:spTgt spid="168550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85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85507">
                                            <p:txEl>
                                              <p:pRg st="3" end="3"/>
                                            </p:txEl>
                                          </p:spTgt>
                                        </p:tgtEl>
                                        <p:attrNameLst>
                                          <p:attrName>style.visibility</p:attrName>
                                        </p:attrNameLst>
                                      </p:cBhvr>
                                      <p:to>
                                        <p:strVal val="visible"/>
                                      </p:to>
                                    </p:set>
                                    <p:anim calcmode="lin" valueType="num">
                                      <p:cBhvr additive="base">
                                        <p:cTn id="19" dur="500" fill="hold"/>
                                        <p:tgtEl>
                                          <p:spTgt spid="168550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55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685507">
                                            <p:txEl>
                                              <p:pRg st="4" end="4"/>
                                            </p:txEl>
                                          </p:spTgt>
                                        </p:tgtEl>
                                        <p:attrNameLst>
                                          <p:attrName>style.visibility</p:attrName>
                                        </p:attrNameLst>
                                      </p:cBhvr>
                                      <p:to>
                                        <p:strVal val="visible"/>
                                      </p:to>
                                    </p:set>
                                    <p:anim calcmode="lin" valueType="num">
                                      <p:cBhvr additive="base">
                                        <p:cTn id="23" dur="500" fill="hold"/>
                                        <p:tgtEl>
                                          <p:spTgt spid="168550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855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685507">
                                            <p:txEl>
                                              <p:pRg st="5" end="5"/>
                                            </p:txEl>
                                          </p:spTgt>
                                        </p:tgtEl>
                                        <p:attrNameLst>
                                          <p:attrName>style.visibility</p:attrName>
                                        </p:attrNameLst>
                                      </p:cBhvr>
                                      <p:to>
                                        <p:strVal val="visible"/>
                                      </p:to>
                                    </p:set>
                                    <p:anim calcmode="lin" valueType="num">
                                      <p:cBhvr additive="base">
                                        <p:cTn id="27" dur="500" fill="hold"/>
                                        <p:tgtEl>
                                          <p:spTgt spid="168550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550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685507">
                                            <p:txEl>
                                              <p:pRg st="6" end="6"/>
                                            </p:txEl>
                                          </p:spTgt>
                                        </p:tgtEl>
                                        <p:attrNameLst>
                                          <p:attrName>style.visibility</p:attrName>
                                        </p:attrNameLst>
                                      </p:cBhvr>
                                      <p:to>
                                        <p:strVal val="visible"/>
                                      </p:to>
                                    </p:set>
                                    <p:anim calcmode="lin" valueType="num">
                                      <p:cBhvr additive="base">
                                        <p:cTn id="31" dur="500" fill="hold"/>
                                        <p:tgtEl>
                                          <p:spTgt spid="168550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85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6530"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组成</a:t>
            </a:r>
          </a:p>
        </p:txBody>
      </p:sp>
      <p:sp>
        <p:nvSpPr>
          <p:cNvPr id="1686531" name="Rectangle 3"/>
          <p:cNvSpPr>
            <a:spLocks noGrp="1" noChangeArrowheads="1"/>
          </p:cNvSpPr>
          <p:nvPr>
            <p:ph type="body" sz="half" idx="1"/>
          </p:nvPr>
        </p:nvSpPr>
        <p:spPr>
          <a:xfrm>
            <a:off x="611188" y="1557338"/>
            <a:ext cx="7200900" cy="410368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a:t>程序设计语言的组成一般包括：</a:t>
            </a:r>
          </a:p>
          <a:p>
            <a:pPr lvl="1"/>
            <a:r>
              <a:rPr lang="zh-CN" altLang="en-US" sz="3200" b="1"/>
              <a:t>数据类型</a:t>
            </a:r>
          </a:p>
          <a:p>
            <a:pPr lvl="1"/>
            <a:r>
              <a:rPr lang="zh-CN" altLang="en-US" sz="3200" b="1"/>
              <a:t>语言元素</a:t>
            </a:r>
          </a:p>
          <a:p>
            <a:pPr lvl="1"/>
            <a:r>
              <a:rPr lang="zh-CN" altLang="en-US" sz="3200" b="1"/>
              <a:t>控制结构</a:t>
            </a:r>
          </a:p>
          <a:p>
            <a:pPr lvl="1"/>
            <a:r>
              <a:rPr lang="zh-CN" altLang="en-US" sz="3200" b="1"/>
              <a:t>程序模块</a:t>
            </a:r>
          </a:p>
          <a:p>
            <a:pPr lvl="2"/>
            <a:endParaRPr lang="en-US" altLang="zh-CN" sz="3200" b="1"/>
          </a:p>
        </p:txBody>
      </p:sp>
    </p:spTree>
    <p:extLst>
      <p:ext uri="{BB962C8B-B14F-4D97-AF65-F5344CB8AC3E}">
        <p14:creationId xmlns:p14="http://schemas.microsoft.com/office/powerpoint/2010/main" val="2417939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86531">
                                            <p:txEl>
                                              <p:pRg st="0" end="0"/>
                                            </p:txEl>
                                          </p:spTgt>
                                        </p:tgtEl>
                                        <p:attrNameLst>
                                          <p:attrName>style.visibility</p:attrName>
                                        </p:attrNameLst>
                                      </p:cBhvr>
                                      <p:to>
                                        <p:strVal val="visible"/>
                                      </p:to>
                                    </p:set>
                                    <p:anim calcmode="lin" valueType="num">
                                      <p:cBhvr additive="base">
                                        <p:cTn id="7" dur="500" fill="hold"/>
                                        <p:tgtEl>
                                          <p:spTgt spid="1686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65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86531">
                                            <p:txEl>
                                              <p:pRg st="1" end="1"/>
                                            </p:txEl>
                                          </p:spTgt>
                                        </p:tgtEl>
                                        <p:attrNameLst>
                                          <p:attrName>style.visibility</p:attrName>
                                        </p:attrNameLst>
                                      </p:cBhvr>
                                      <p:to>
                                        <p:strVal val="visible"/>
                                      </p:to>
                                    </p:set>
                                    <p:anim calcmode="lin" valueType="num">
                                      <p:cBhvr additive="base">
                                        <p:cTn id="12" dur="500" fill="hold"/>
                                        <p:tgtEl>
                                          <p:spTgt spid="1686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653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86531">
                                            <p:txEl>
                                              <p:pRg st="2" end="2"/>
                                            </p:txEl>
                                          </p:spTgt>
                                        </p:tgtEl>
                                        <p:attrNameLst>
                                          <p:attrName>style.visibility</p:attrName>
                                        </p:attrNameLst>
                                      </p:cBhvr>
                                      <p:to>
                                        <p:strVal val="visible"/>
                                      </p:to>
                                    </p:set>
                                    <p:anim calcmode="lin" valueType="num">
                                      <p:cBhvr additive="base">
                                        <p:cTn id="17" dur="500" fill="hold"/>
                                        <p:tgtEl>
                                          <p:spTgt spid="1686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653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86531">
                                            <p:txEl>
                                              <p:pRg st="3" end="3"/>
                                            </p:txEl>
                                          </p:spTgt>
                                        </p:tgtEl>
                                        <p:attrNameLst>
                                          <p:attrName>style.visibility</p:attrName>
                                        </p:attrNameLst>
                                      </p:cBhvr>
                                      <p:to>
                                        <p:strVal val="visible"/>
                                      </p:to>
                                    </p:set>
                                    <p:anim calcmode="lin" valueType="num">
                                      <p:cBhvr additive="base">
                                        <p:cTn id="22" dur="500" fill="hold"/>
                                        <p:tgtEl>
                                          <p:spTgt spid="168653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8653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86531">
                                            <p:txEl>
                                              <p:pRg st="4" end="4"/>
                                            </p:txEl>
                                          </p:spTgt>
                                        </p:tgtEl>
                                        <p:attrNameLst>
                                          <p:attrName>style.visibility</p:attrName>
                                        </p:attrNameLst>
                                      </p:cBhvr>
                                      <p:to>
                                        <p:strVal val="visible"/>
                                      </p:to>
                                    </p:set>
                                    <p:anim calcmode="lin" valueType="num">
                                      <p:cBhvr additive="base">
                                        <p:cTn id="27" dur="500" fill="hold"/>
                                        <p:tgtEl>
                                          <p:spTgt spid="16865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86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组成</a:t>
            </a:r>
          </a:p>
        </p:txBody>
      </p:sp>
      <p:sp>
        <p:nvSpPr>
          <p:cNvPr id="1687555" name="Rectangle 3"/>
          <p:cNvSpPr>
            <a:spLocks noGrp="1" noChangeArrowheads="1"/>
          </p:cNvSpPr>
          <p:nvPr>
            <p:ph type="body" sz="half" idx="1"/>
          </p:nvPr>
        </p:nvSpPr>
        <p:spPr>
          <a:xfrm>
            <a:off x="179388" y="1341438"/>
            <a:ext cx="8748712" cy="39608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a:t>数据类型</a:t>
            </a:r>
          </a:p>
          <a:p>
            <a:pPr lvl="1"/>
            <a:r>
              <a:rPr lang="zh-CN" altLang="en-US" sz="2800" b="1"/>
              <a:t>决定了该类型数据在计算机中的存储与表示方式；</a:t>
            </a:r>
          </a:p>
          <a:p>
            <a:pPr lvl="1"/>
            <a:r>
              <a:rPr lang="zh-CN" altLang="en-US" sz="2800" b="1"/>
              <a:t>决定了该类型数据的取值范围；</a:t>
            </a:r>
          </a:p>
          <a:p>
            <a:pPr lvl="1"/>
            <a:r>
              <a:rPr lang="zh-CN" altLang="en-US" sz="2800" b="1"/>
              <a:t>决定了该类型数据所能执行的操作；</a:t>
            </a:r>
          </a:p>
          <a:p>
            <a:pPr lvl="1"/>
            <a:r>
              <a:rPr lang="zh-CN" altLang="en-US" sz="2800" b="1"/>
              <a:t>不同程序设计语言所提供的数据类型的种类是不尽相同的。</a:t>
            </a:r>
            <a:r>
              <a:rPr lang="zh-CN" altLang="en-US" sz="2200"/>
              <a:t> </a:t>
            </a:r>
            <a:endParaRPr lang="zh-CN" altLang="en-US" sz="2200" b="1"/>
          </a:p>
        </p:txBody>
      </p:sp>
    </p:spTree>
    <p:extLst>
      <p:ext uri="{BB962C8B-B14F-4D97-AF65-F5344CB8AC3E}">
        <p14:creationId xmlns:p14="http://schemas.microsoft.com/office/powerpoint/2010/main" val="28146736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687555">
                                            <p:txEl>
                                              <p:pRg st="0" end="0"/>
                                            </p:txEl>
                                          </p:spTgt>
                                        </p:tgtEl>
                                        <p:attrNameLst>
                                          <p:attrName>style.visibility</p:attrName>
                                        </p:attrNameLst>
                                      </p:cBhvr>
                                      <p:to>
                                        <p:strVal val="visible"/>
                                      </p:to>
                                    </p:set>
                                    <p:anim calcmode="lin" valueType="num">
                                      <p:cBhvr additive="base">
                                        <p:cTn id="7" dur="500" fill="hold"/>
                                        <p:tgtEl>
                                          <p:spTgt spid="168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755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687555">
                                            <p:txEl>
                                              <p:pRg st="1" end="1"/>
                                            </p:txEl>
                                          </p:spTgt>
                                        </p:tgtEl>
                                        <p:attrNameLst>
                                          <p:attrName>style.visibility</p:attrName>
                                        </p:attrNameLst>
                                      </p:cBhvr>
                                      <p:to>
                                        <p:strVal val="visible"/>
                                      </p:to>
                                    </p:set>
                                    <p:anim calcmode="lin" valueType="num">
                                      <p:cBhvr additive="base">
                                        <p:cTn id="12" dur="500" fill="hold"/>
                                        <p:tgtEl>
                                          <p:spTgt spid="168755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7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687555">
                                            <p:txEl>
                                              <p:pRg st="2" end="2"/>
                                            </p:txEl>
                                          </p:spTgt>
                                        </p:tgtEl>
                                        <p:attrNameLst>
                                          <p:attrName>style.visibility</p:attrName>
                                        </p:attrNameLst>
                                      </p:cBhvr>
                                      <p:to>
                                        <p:strVal val="visible"/>
                                      </p:to>
                                    </p:set>
                                    <p:anim calcmode="lin" valueType="num">
                                      <p:cBhvr additive="base">
                                        <p:cTn id="17" dur="500" fill="hold"/>
                                        <p:tgtEl>
                                          <p:spTgt spid="16875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755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687555">
                                            <p:txEl>
                                              <p:pRg st="3" end="3"/>
                                            </p:txEl>
                                          </p:spTgt>
                                        </p:tgtEl>
                                        <p:attrNameLst>
                                          <p:attrName>style.visibility</p:attrName>
                                        </p:attrNameLst>
                                      </p:cBhvr>
                                      <p:to>
                                        <p:strVal val="visible"/>
                                      </p:to>
                                    </p:set>
                                    <p:anim calcmode="lin" valueType="num">
                                      <p:cBhvr additive="base">
                                        <p:cTn id="22" dur="500" fill="hold"/>
                                        <p:tgtEl>
                                          <p:spTgt spid="168755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8755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687555">
                                            <p:txEl>
                                              <p:pRg st="4" end="4"/>
                                            </p:txEl>
                                          </p:spTgt>
                                        </p:tgtEl>
                                        <p:attrNameLst>
                                          <p:attrName>style.visibility</p:attrName>
                                        </p:attrNameLst>
                                      </p:cBhvr>
                                      <p:to>
                                        <p:strVal val="visible"/>
                                      </p:to>
                                    </p:set>
                                    <p:anim calcmode="lin" valueType="num">
                                      <p:cBhvr additive="base">
                                        <p:cTn id="27" dur="500" fill="hold"/>
                                        <p:tgtEl>
                                          <p:spTgt spid="16875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87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55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8578"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组成</a:t>
            </a:r>
          </a:p>
        </p:txBody>
      </p:sp>
      <p:sp>
        <p:nvSpPr>
          <p:cNvPr id="1688579" name="Rectangle 3"/>
          <p:cNvSpPr>
            <a:spLocks noGrp="1" noChangeArrowheads="1"/>
          </p:cNvSpPr>
          <p:nvPr>
            <p:ph type="body" sz="half" idx="1"/>
          </p:nvPr>
        </p:nvSpPr>
        <p:spPr>
          <a:xfrm>
            <a:off x="395288" y="1341438"/>
            <a:ext cx="7993062" cy="37433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a:t>语言元素</a:t>
            </a:r>
          </a:p>
          <a:p>
            <a:pPr lvl="1"/>
            <a:r>
              <a:rPr lang="zh-CN" altLang="en-US" sz="2800" b="1"/>
              <a:t>高级程序设计语言使用我们的日常文字、数学符号和表达式来书写程序，</a:t>
            </a:r>
          </a:p>
          <a:p>
            <a:pPr lvl="1"/>
            <a:r>
              <a:rPr lang="zh-CN" altLang="en-US" sz="2800" b="1"/>
              <a:t>包括字母符号、数字符号、变量、常量、表达式、运算符、特殊字符和标准函数等。</a:t>
            </a:r>
            <a:r>
              <a:rPr lang="zh-CN" altLang="en-US" sz="2800"/>
              <a:t> </a:t>
            </a:r>
          </a:p>
          <a:p>
            <a:pPr lvl="1"/>
            <a:r>
              <a:rPr lang="zh-CN" altLang="en-US" sz="2800" b="1"/>
              <a:t>不同的程序设计语言所使用的语言元素是不尽相同的，但基本一致</a:t>
            </a:r>
            <a:r>
              <a:rPr lang="zh-CN" altLang="en-US" sz="2200" b="1"/>
              <a:t>。</a:t>
            </a:r>
            <a:r>
              <a:rPr lang="zh-CN" altLang="en-US" sz="2200"/>
              <a:t> </a:t>
            </a:r>
            <a:endParaRPr lang="zh-CN" altLang="en-US" sz="2200" b="1"/>
          </a:p>
        </p:txBody>
      </p:sp>
    </p:spTree>
    <p:extLst>
      <p:ext uri="{BB962C8B-B14F-4D97-AF65-F5344CB8AC3E}">
        <p14:creationId xmlns:p14="http://schemas.microsoft.com/office/powerpoint/2010/main" val="13327885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688579">
                                            <p:txEl>
                                              <p:pRg st="0" end="0"/>
                                            </p:txEl>
                                          </p:spTgt>
                                        </p:tgtEl>
                                        <p:attrNameLst>
                                          <p:attrName>style.visibility</p:attrName>
                                        </p:attrNameLst>
                                      </p:cBhvr>
                                      <p:to>
                                        <p:strVal val="visible"/>
                                      </p:to>
                                    </p:set>
                                    <p:anim calcmode="lin" valueType="num">
                                      <p:cBhvr additive="base">
                                        <p:cTn id="7" dur="500" fill="hold"/>
                                        <p:tgtEl>
                                          <p:spTgt spid="1688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857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688579">
                                            <p:txEl>
                                              <p:pRg st="1" end="1"/>
                                            </p:txEl>
                                          </p:spTgt>
                                        </p:tgtEl>
                                        <p:attrNameLst>
                                          <p:attrName>style.visibility</p:attrName>
                                        </p:attrNameLst>
                                      </p:cBhvr>
                                      <p:to>
                                        <p:strVal val="visible"/>
                                      </p:to>
                                    </p:set>
                                    <p:anim calcmode="lin" valueType="num">
                                      <p:cBhvr additive="base">
                                        <p:cTn id="12" dur="500" fill="hold"/>
                                        <p:tgtEl>
                                          <p:spTgt spid="168857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88579">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688579">
                                            <p:txEl>
                                              <p:pRg st="2" end="2"/>
                                            </p:txEl>
                                          </p:spTgt>
                                        </p:tgtEl>
                                        <p:attrNameLst>
                                          <p:attrName>style.visibility</p:attrName>
                                        </p:attrNameLst>
                                      </p:cBhvr>
                                      <p:to>
                                        <p:strVal val="visible"/>
                                      </p:to>
                                    </p:set>
                                    <p:anim calcmode="lin" valueType="num">
                                      <p:cBhvr additive="base">
                                        <p:cTn id="17" dur="500" fill="hold"/>
                                        <p:tgtEl>
                                          <p:spTgt spid="168857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88579">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688579">
                                            <p:txEl>
                                              <p:pRg st="3" end="3"/>
                                            </p:txEl>
                                          </p:spTgt>
                                        </p:tgtEl>
                                        <p:attrNameLst>
                                          <p:attrName>style.visibility</p:attrName>
                                        </p:attrNameLst>
                                      </p:cBhvr>
                                      <p:to>
                                        <p:strVal val="visible"/>
                                      </p:to>
                                    </p:set>
                                    <p:anim calcmode="lin" valueType="num">
                                      <p:cBhvr additive="base">
                                        <p:cTn id="22" dur="500" fill="hold"/>
                                        <p:tgtEl>
                                          <p:spTgt spid="168857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8857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02"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组成</a:t>
            </a:r>
          </a:p>
        </p:txBody>
      </p:sp>
      <p:sp>
        <p:nvSpPr>
          <p:cNvPr id="1689603" name="Rectangle 3"/>
          <p:cNvSpPr>
            <a:spLocks noGrp="1" noChangeArrowheads="1"/>
          </p:cNvSpPr>
          <p:nvPr>
            <p:ph type="body" sz="half" idx="1"/>
          </p:nvPr>
        </p:nvSpPr>
        <p:spPr>
          <a:xfrm>
            <a:off x="684213" y="1412875"/>
            <a:ext cx="8064500" cy="4103688"/>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dirty="0"/>
              <a:t>控制结构</a:t>
            </a:r>
          </a:p>
          <a:p>
            <a:pPr lvl="1"/>
            <a:r>
              <a:rPr lang="zh-CN" altLang="en-US" sz="2800" b="1" dirty="0">
                <a:solidFill>
                  <a:srgbClr val="FF0000"/>
                </a:solidFill>
              </a:rPr>
              <a:t>一般结构化的程序设计包括了顺序结构、选择结构和循环结构三类</a:t>
            </a:r>
            <a:r>
              <a:rPr lang="zh-CN" altLang="en-US" sz="2800" b="1" dirty="0"/>
              <a:t>，它构成了程序的主体。</a:t>
            </a:r>
          </a:p>
          <a:p>
            <a:pPr lvl="1"/>
            <a:r>
              <a:rPr lang="zh-CN" altLang="en-US" sz="2800" b="1" dirty="0"/>
              <a:t>程序设计语言，一般都具有这三种结构，但它们的表示形式有所不同。</a:t>
            </a:r>
            <a:r>
              <a:rPr lang="zh-CN" altLang="en-US" sz="2200" dirty="0"/>
              <a:t> </a:t>
            </a:r>
            <a:endParaRPr lang="zh-CN" altLang="en-US" sz="2200" b="1" dirty="0"/>
          </a:p>
        </p:txBody>
      </p:sp>
    </p:spTree>
    <p:extLst>
      <p:ext uri="{BB962C8B-B14F-4D97-AF65-F5344CB8AC3E}">
        <p14:creationId xmlns:p14="http://schemas.microsoft.com/office/powerpoint/2010/main" val="130640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89603">
                                            <p:txEl>
                                              <p:pRg st="0" end="0"/>
                                            </p:txEl>
                                          </p:spTgt>
                                        </p:tgtEl>
                                        <p:attrNameLst>
                                          <p:attrName>style.visibility</p:attrName>
                                        </p:attrNameLst>
                                      </p:cBhvr>
                                      <p:to>
                                        <p:strVal val="visible"/>
                                      </p:to>
                                    </p:set>
                                    <p:anim calcmode="lin" valueType="num">
                                      <p:cBhvr additive="base">
                                        <p:cTn id="7" dur="500" fill="hold"/>
                                        <p:tgtEl>
                                          <p:spTgt spid="1689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89603">
                                            <p:txEl>
                                              <p:pRg st="1" end="1"/>
                                            </p:txEl>
                                          </p:spTgt>
                                        </p:tgtEl>
                                        <p:attrNameLst>
                                          <p:attrName>style.visibility</p:attrName>
                                        </p:attrNameLst>
                                      </p:cBhvr>
                                      <p:to>
                                        <p:strVal val="visible"/>
                                      </p:to>
                                    </p:set>
                                    <p:anim calcmode="lin" valueType="num">
                                      <p:cBhvr additive="base">
                                        <p:cTn id="12" dur="500" fill="hold"/>
                                        <p:tgtEl>
                                          <p:spTgt spid="168960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96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89603">
                                            <p:txEl>
                                              <p:pRg st="2" end="2"/>
                                            </p:txEl>
                                          </p:spTgt>
                                        </p:tgtEl>
                                        <p:attrNameLst>
                                          <p:attrName>style.visibility</p:attrName>
                                        </p:attrNameLst>
                                      </p:cBhvr>
                                      <p:to>
                                        <p:strVal val="visible"/>
                                      </p:to>
                                    </p:set>
                                    <p:anim calcmode="lin" valueType="num">
                                      <p:cBhvr additive="base">
                                        <p:cTn id="17" dur="500" fill="hold"/>
                                        <p:tgtEl>
                                          <p:spTgt spid="16896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9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0626"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4400" b="0">
                <a:latin typeface="华文琥珀" pitchFamily="2" charset="-122"/>
              </a:rPr>
              <a:t>程序设计语言</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组成</a:t>
            </a:r>
          </a:p>
        </p:txBody>
      </p:sp>
      <p:sp>
        <p:nvSpPr>
          <p:cNvPr id="1690627" name="Rectangle 3"/>
          <p:cNvSpPr>
            <a:spLocks noGrp="1" noChangeArrowheads="1"/>
          </p:cNvSpPr>
          <p:nvPr>
            <p:ph type="body" sz="half" idx="1"/>
          </p:nvPr>
        </p:nvSpPr>
        <p:spPr>
          <a:xfrm>
            <a:off x="0" y="1268413"/>
            <a:ext cx="8964613" cy="42259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600" b="1"/>
              <a:t>程序模块</a:t>
            </a:r>
          </a:p>
          <a:p>
            <a:pPr lvl="2"/>
            <a:r>
              <a:rPr lang="zh-CN" altLang="en-US" sz="2100" b="1"/>
              <a:t>把某一段程序语句作为一个整体，设计为一个子程序即程序模块。</a:t>
            </a:r>
          </a:p>
          <a:p>
            <a:pPr lvl="2"/>
            <a:r>
              <a:rPr lang="zh-CN" altLang="en-US" sz="2100" b="1"/>
              <a:t>可以把一个复杂的程序，设计成为一个主程序模块和若干个子程序模块。</a:t>
            </a:r>
          </a:p>
          <a:p>
            <a:pPr lvl="2"/>
            <a:r>
              <a:rPr lang="zh-CN" altLang="en-US" sz="2100" b="1"/>
              <a:t>在主程序模块中调用子程序模块，来完成程序的功能。</a:t>
            </a:r>
          </a:p>
          <a:p>
            <a:pPr lvl="2"/>
            <a:r>
              <a:rPr lang="zh-CN" altLang="en-US" sz="2100" b="1"/>
              <a:t>这种程序设计的方法，称为模块化的程序设计。</a:t>
            </a:r>
          </a:p>
          <a:p>
            <a:pPr lvl="2"/>
            <a:r>
              <a:rPr lang="zh-CN" altLang="en-US" sz="2100" b="1"/>
              <a:t>高级程序设计语言都提供设计子程序模块的功能，</a:t>
            </a:r>
          </a:p>
          <a:p>
            <a:pPr lvl="2"/>
            <a:r>
              <a:rPr lang="zh-CN" altLang="en-US" sz="2100" b="1"/>
              <a:t>一般在高级程序设计语言中把这种子程序模块称为：过程或函数。</a:t>
            </a:r>
          </a:p>
          <a:p>
            <a:pPr lvl="2"/>
            <a:r>
              <a:rPr lang="zh-CN" altLang="en-US" sz="2100" b="1"/>
              <a:t>过程和函数的主要区别是过程没有返回值，函数可带回返回值。过程和函数需要先定义设计好后，才能被主程序使用。</a:t>
            </a:r>
          </a:p>
        </p:txBody>
      </p:sp>
    </p:spTree>
    <p:extLst>
      <p:ext uri="{BB962C8B-B14F-4D97-AF65-F5344CB8AC3E}">
        <p14:creationId xmlns:p14="http://schemas.microsoft.com/office/powerpoint/2010/main" val="29651817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690627">
                                            <p:txEl>
                                              <p:pRg st="0" end="0"/>
                                            </p:txEl>
                                          </p:spTgt>
                                        </p:tgtEl>
                                        <p:attrNameLst>
                                          <p:attrName>style.visibility</p:attrName>
                                        </p:attrNameLst>
                                      </p:cBhvr>
                                      <p:to>
                                        <p:strVal val="visible"/>
                                      </p:to>
                                    </p:set>
                                    <p:anim calcmode="lin" valueType="num">
                                      <p:cBhvr additive="base">
                                        <p:cTn id="7" dur="500" fill="hold"/>
                                        <p:tgtEl>
                                          <p:spTgt spid="169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06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690627">
                                            <p:txEl>
                                              <p:pRg st="1" end="1"/>
                                            </p:txEl>
                                          </p:spTgt>
                                        </p:tgtEl>
                                        <p:attrNameLst>
                                          <p:attrName>style.visibility</p:attrName>
                                        </p:attrNameLst>
                                      </p:cBhvr>
                                      <p:to>
                                        <p:strVal val="visible"/>
                                      </p:to>
                                    </p:set>
                                    <p:anim calcmode="lin" valueType="num">
                                      <p:cBhvr additive="base">
                                        <p:cTn id="12" dur="500" fill="hold"/>
                                        <p:tgtEl>
                                          <p:spTgt spid="16906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9062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690627">
                                            <p:txEl>
                                              <p:pRg st="2" end="2"/>
                                            </p:txEl>
                                          </p:spTgt>
                                        </p:tgtEl>
                                        <p:attrNameLst>
                                          <p:attrName>style.visibility</p:attrName>
                                        </p:attrNameLst>
                                      </p:cBhvr>
                                      <p:to>
                                        <p:strVal val="visible"/>
                                      </p:to>
                                    </p:set>
                                    <p:anim calcmode="lin" valueType="num">
                                      <p:cBhvr additive="base">
                                        <p:cTn id="17" dur="500" fill="hold"/>
                                        <p:tgtEl>
                                          <p:spTgt spid="16906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9062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690627">
                                            <p:txEl>
                                              <p:pRg st="3" end="3"/>
                                            </p:txEl>
                                          </p:spTgt>
                                        </p:tgtEl>
                                        <p:attrNameLst>
                                          <p:attrName>style.visibility</p:attrName>
                                        </p:attrNameLst>
                                      </p:cBhvr>
                                      <p:to>
                                        <p:strVal val="visible"/>
                                      </p:to>
                                    </p:set>
                                    <p:anim calcmode="lin" valueType="num">
                                      <p:cBhvr additive="base">
                                        <p:cTn id="22" dur="500" fill="hold"/>
                                        <p:tgtEl>
                                          <p:spTgt spid="16906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9062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690627">
                                            <p:txEl>
                                              <p:pRg st="4" end="4"/>
                                            </p:txEl>
                                          </p:spTgt>
                                        </p:tgtEl>
                                        <p:attrNameLst>
                                          <p:attrName>style.visibility</p:attrName>
                                        </p:attrNameLst>
                                      </p:cBhvr>
                                      <p:to>
                                        <p:strVal val="visible"/>
                                      </p:to>
                                    </p:set>
                                    <p:anim calcmode="lin" valueType="num">
                                      <p:cBhvr additive="base">
                                        <p:cTn id="27" dur="500" fill="hold"/>
                                        <p:tgtEl>
                                          <p:spTgt spid="16906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9062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12" fill="hold" grpId="0" nodeType="afterEffect">
                                  <p:stCondLst>
                                    <p:cond delay="0"/>
                                  </p:stCondLst>
                                  <p:childTnLst>
                                    <p:set>
                                      <p:cBhvr>
                                        <p:cTn id="31" dur="1" fill="hold">
                                          <p:stCondLst>
                                            <p:cond delay="0"/>
                                          </p:stCondLst>
                                        </p:cTn>
                                        <p:tgtEl>
                                          <p:spTgt spid="1690627">
                                            <p:txEl>
                                              <p:pRg st="5" end="5"/>
                                            </p:txEl>
                                          </p:spTgt>
                                        </p:tgtEl>
                                        <p:attrNameLst>
                                          <p:attrName>style.visibility</p:attrName>
                                        </p:attrNameLst>
                                      </p:cBhvr>
                                      <p:to>
                                        <p:strVal val="visible"/>
                                      </p:to>
                                    </p:set>
                                    <p:anim calcmode="lin" valueType="num">
                                      <p:cBhvr additive="base">
                                        <p:cTn id="32" dur="500" fill="hold"/>
                                        <p:tgtEl>
                                          <p:spTgt spid="169062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9062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1690627">
                                            <p:txEl>
                                              <p:pRg st="6" end="6"/>
                                            </p:txEl>
                                          </p:spTgt>
                                        </p:tgtEl>
                                        <p:attrNameLst>
                                          <p:attrName>style.visibility</p:attrName>
                                        </p:attrNameLst>
                                      </p:cBhvr>
                                      <p:to>
                                        <p:strVal val="visible"/>
                                      </p:to>
                                    </p:set>
                                    <p:anim calcmode="lin" valueType="num">
                                      <p:cBhvr additive="base">
                                        <p:cTn id="37" dur="500" fill="hold"/>
                                        <p:tgtEl>
                                          <p:spTgt spid="16906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9062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12" fill="hold" grpId="0" nodeType="afterEffect">
                                  <p:stCondLst>
                                    <p:cond delay="0"/>
                                  </p:stCondLst>
                                  <p:childTnLst>
                                    <p:set>
                                      <p:cBhvr>
                                        <p:cTn id="41" dur="1" fill="hold">
                                          <p:stCondLst>
                                            <p:cond delay="0"/>
                                          </p:stCondLst>
                                        </p:cTn>
                                        <p:tgtEl>
                                          <p:spTgt spid="1690627">
                                            <p:txEl>
                                              <p:pRg st="7" end="7"/>
                                            </p:txEl>
                                          </p:spTgt>
                                        </p:tgtEl>
                                        <p:attrNameLst>
                                          <p:attrName>style.visibility</p:attrName>
                                        </p:attrNameLst>
                                      </p:cBhvr>
                                      <p:to>
                                        <p:strVal val="visible"/>
                                      </p:to>
                                    </p:set>
                                    <p:anim calcmode="lin" valueType="num">
                                      <p:cBhvr additive="base">
                                        <p:cTn id="42" dur="500" fill="hold"/>
                                        <p:tgtEl>
                                          <p:spTgt spid="1690627">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690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6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a:xfrm>
            <a:off x="1476375" y="71438"/>
            <a:ext cx="5722938" cy="836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59235" name="Rectangle 3"/>
          <p:cNvSpPr>
            <a:spLocks noGrp="1" noChangeArrowheads="1"/>
          </p:cNvSpPr>
          <p:nvPr>
            <p:ph type="body" sz="half" idx="1"/>
          </p:nvPr>
        </p:nvSpPr>
        <p:spPr>
          <a:xfrm>
            <a:off x="468313" y="1268413"/>
            <a:ext cx="8101012"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buFont typeface="Wingdings" pitchFamily="2" charset="2"/>
              <a:buNone/>
            </a:pPr>
            <a:r>
              <a:rPr lang="en-US" altLang="zh-CN" sz="4400" b="1">
                <a:latin typeface="华文楷体" pitchFamily="2" charset="-122"/>
                <a:ea typeface="华文楷体" pitchFamily="2" charset="-122"/>
              </a:rPr>
              <a:t>       </a:t>
            </a:r>
            <a:r>
              <a:rPr lang="en-US" altLang="zh-CN" sz="4400" b="1">
                <a:latin typeface="楷体_GB2312" pitchFamily="49" charset="-122"/>
                <a:ea typeface="楷体_GB2312" pitchFamily="49" charset="-122"/>
              </a:rPr>
              <a:t> </a:t>
            </a:r>
            <a:r>
              <a:rPr lang="zh-CN" altLang="en-US" sz="4400" b="1">
                <a:latin typeface="楷体_GB2312" pitchFamily="49" charset="-122"/>
                <a:ea typeface="楷体_GB2312" pitchFamily="49" charset="-122"/>
              </a:rPr>
              <a:t>计算机的软件系统是指控制、管理和指挥计算机工作和解决各类应用问题的所有程序的总和。其可称之为计算机的</a:t>
            </a:r>
            <a:r>
              <a:rPr lang="zh-CN" altLang="en-US" sz="4400" b="1">
                <a:latin typeface="Arial"/>
                <a:ea typeface="楷体_GB2312" pitchFamily="49" charset="-122"/>
              </a:rPr>
              <a:t>“</a:t>
            </a:r>
            <a:r>
              <a:rPr lang="zh-CN" altLang="en-US" sz="4400" b="1">
                <a:latin typeface="楷体_GB2312" pitchFamily="49" charset="-122"/>
                <a:ea typeface="楷体_GB2312" pitchFamily="49" charset="-122"/>
              </a:rPr>
              <a:t>灵魂</a:t>
            </a:r>
            <a:r>
              <a:rPr lang="zh-CN" altLang="en-US" sz="4400" b="1">
                <a:latin typeface="Arial"/>
                <a:ea typeface="楷体_GB2312" pitchFamily="49" charset="-122"/>
              </a:rPr>
              <a:t>”</a:t>
            </a:r>
            <a:r>
              <a:rPr lang="zh-CN" altLang="en-US" sz="4400" b="1">
                <a:latin typeface="楷体_GB2312" pitchFamily="49" charset="-122"/>
                <a:ea typeface="楷体_GB2312" pitchFamily="49" charset="-122"/>
              </a:rPr>
              <a:t>。</a:t>
            </a:r>
          </a:p>
        </p:txBody>
      </p:sp>
    </p:spTree>
    <p:extLst>
      <p:ext uri="{BB962C8B-B14F-4D97-AF65-F5344CB8AC3E}">
        <p14:creationId xmlns:p14="http://schemas.microsoft.com/office/powerpoint/2010/main" val="491661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1759235">
                                            <p:txEl>
                                              <p:pRg st="0" end="0"/>
                                            </p:txEl>
                                          </p:spTgt>
                                        </p:tgtEl>
                                        <p:attrNameLst>
                                          <p:attrName>style.visibility</p:attrName>
                                        </p:attrNameLst>
                                      </p:cBhvr>
                                      <p:to>
                                        <p:strVal val="visible"/>
                                      </p:to>
                                    </p:set>
                                    <p:anim calcmode="lin" valueType="num">
                                      <p:cBhvr additive="base">
                                        <p:cTn id="7" dur="500" fill="hold"/>
                                        <p:tgtEl>
                                          <p:spTgt spid="1759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592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60</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a:t> </a:t>
            </a:r>
            <a:r>
              <a:rPr lang="zh-CN" altLang="en-US" sz="2800" b="1" dirty="0" smtClean="0">
                <a:hlinkClick r:id="rId2" action="ppaction://hlinksldjump"/>
              </a:rPr>
              <a:t>导引关键字</a:t>
            </a:r>
            <a:endParaRPr lang="zh-CN" altLang="en-US" sz="2800" b="1" dirty="0"/>
          </a:p>
          <a:p>
            <a:pPr algn="l">
              <a:lnSpc>
                <a:spcPct val="80000"/>
              </a:lnSpc>
              <a:buFont typeface="Wingdings" pitchFamily="2" charset="2"/>
              <a:buChar char="l"/>
            </a:pPr>
            <a:r>
              <a:rPr lang="zh-CN" altLang="en-US" sz="2800" b="1" dirty="0"/>
              <a:t> </a:t>
            </a:r>
            <a:r>
              <a:rPr lang="zh-CN" altLang="en-US" sz="2800" b="1" dirty="0" smtClean="0">
                <a:hlinkClick r:id="rId3" action="ppaction://hlinksldjump"/>
              </a:rPr>
              <a:t>什么是软件</a:t>
            </a:r>
            <a:endParaRPr lang="zh-CN" altLang="en-US" sz="2800" dirty="0"/>
          </a:p>
          <a:p>
            <a:pPr algn="l">
              <a:lnSpc>
                <a:spcPct val="80000"/>
              </a:lnSpc>
              <a:buFont typeface="Wingdings" pitchFamily="2" charset="2"/>
              <a:buChar char="l"/>
            </a:pPr>
            <a:r>
              <a:rPr lang="zh-CN" altLang="en-US" sz="2800" b="1" dirty="0"/>
              <a:t> </a:t>
            </a:r>
            <a:r>
              <a:rPr lang="zh-CN" altLang="en-US" sz="2800" b="1" dirty="0">
                <a:hlinkClick r:id="rId4" action="ppaction://hlinksldjump"/>
              </a:rPr>
              <a:t>操作系统</a:t>
            </a:r>
            <a:endParaRPr lang="zh-CN" altLang="en-US" sz="2800" b="1" dirty="0"/>
          </a:p>
          <a:p>
            <a:pPr algn="l">
              <a:lnSpc>
                <a:spcPct val="80000"/>
              </a:lnSpc>
              <a:buFont typeface="Wingdings" pitchFamily="2" charset="2"/>
              <a:buChar char="l"/>
            </a:pPr>
            <a:r>
              <a:rPr lang="zh-CN" altLang="en-US" sz="2800" b="1" dirty="0"/>
              <a:t> </a:t>
            </a:r>
            <a:r>
              <a:rPr lang="zh-CN" altLang="en-US" sz="2800" b="1" dirty="0">
                <a:hlinkClick r:id="rId5" action="ppaction://hlinksldjump"/>
              </a:rPr>
              <a:t>程序设计语言</a:t>
            </a:r>
            <a:endParaRPr lang="zh-CN" altLang="en-US" sz="2800" b="1" dirty="0"/>
          </a:p>
          <a:p>
            <a:pPr algn="l">
              <a:lnSpc>
                <a:spcPct val="80000"/>
              </a:lnSpc>
              <a:buFont typeface="Wingdings" pitchFamily="2" charset="2"/>
              <a:buChar char="l"/>
            </a:pPr>
            <a:r>
              <a:rPr lang="zh-CN" altLang="en-US" sz="2800" b="1" dirty="0"/>
              <a:t> </a:t>
            </a:r>
            <a:r>
              <a:rPr lang="zh-CN" altLang="en-US" sz="2800" b="1" dirty="0">
                <a:solidFill>
                  <a:schemeClr val="accent6">
                    <a:lumMod val="60000"/>
                    <a:lumOff val="40000"/>
                  </a:schemeClr>
                </a:solidFill>
              </a:rPr>
              <a:t>什么是算法 </a:t>
            </a:r>
          </a:p>
          <a:p>
            <a:pPr algn="l">
              <a:lnSpc>
                <a:spcPct val="80000"/>
              </a:lnSpc>
              <a:buFont typeface="Wingdings" pitchFamily="2" charset="2"/>
              <a:buChar char="l"/>
            </a:pPr>
            <a:r>
              <a:rPr lang="zh-CN" altLang="en-US" sz="2800" b="1" dirty="0" smtClean="0"/>
              <a:t> </a:t>
            </a:r>
            <a:r>
              <a:rPr lang="zh-CN" altLang="en-US" sz="2800" b="1" dirty="0" smtClean="0">
                <a:hlinkClick r:id="rId6" action="ppaction://hlinksldjump"/>
              </a:rPr>
              <a:t>程序设计</a:t>
            </a:r>
            <a:r>
              <a:rPr lang="zh-CN" altLang="en-US" sz="2800" b="1" dirty="0">
                <a:hlinkClick r:id="rId6" action="ppaction://hlinksldjump"/>
              </a:rPr>
              <a:t>方法</a:t>
            </a:r>
            <a:endParaRPr lang="zh-CN" altLang="en-US" sz="2800" b="1" dirty="0"/>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3208848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13154">
                                            <p:txEl>
                                              <p:pRg st="4" end="4"/>
                                            </p:txEl>
                                          </p:spTgt>
                                        </p:tgtEl>
                                        <p:attrNameLst>
                                          <p:attrName>ppt_x</p:attrName>
                                          <p:attrName>ppt_y</p:attrName>
                                        </p:attrNameLst>
                                      </p:cBhvr>
                                    </p:animMotion>
                                    <p:animRot by="1500000">
                                      <p:cBhvr>
                                        <p:cTn id="7" dur="125" fill="hold">
                                          <p:stCondLst>
                                            <p:cond delay="0"/>
                                          </p:stCondLst>
                                        </p:cTn>
                                        <p:tgtEl>
                                          <p:spTgt spid="1713154">
                                            <p:txEl>
                                              <p:pRg st="4" end="4"/>
                                            </p:txEl>
                                          </p:spTgt>
                                        </p:tgtEl>
                                        <p:attrNameLst>
                                          <p:attrName>r</p:attrName>
                                        </p:attrNameLst>
                                      </p:cBhvr>
                                    </p:animRot>
                                    <p:animRot by="-1500000">
                                      <p:cBhvr>
                                        <p:cTn id="8" dur="125" fill="hold">
                                          <p:stCondLst>
                                            <p:cond delay="125"/>
                                          </p:stCondLst>
                                        </p:cTn>
                                        <p:tgtEl>
                                          <p:spTgt spid="1713154">
                                            <p:txEl>
                                              <p:pRg st="4" end="4"/>
                                            </p:txEl>
                                          </p:spTgt>
                                        </p:tgtEl>
                                        <p:attrNameLst>
                                          <p:attrName>r</p:attrName>
                                        </p:attrNameLst>
                                      </p:cBhvr>
                                    </p:animRot>
                                    <p:animRot by="-1500000">
                                      <p:cBhvr>
                                        <p:cTn id="9" dur="125" fill="hold">
                                          <p:stCondLst>
                                            <p:cond delay="250"/>
                                          </p:stCondLst>
                                        </p:cTn>
                                        <p:tgtEl>
                                          <p:spTgt spid="1713154">
                                            <p:txEl>
                                              <p:pRg st="4" end="4"/>
                                            </p:txEl>
                                          </p:spTgt>
                                        </p:tgtEl>
                                        <p:attrNameLst>
                                          <p:attrName>r</p:attrName>
                                        </p:attrNameLst>
                                      </p:cBhvr>
                                    </p:animRot>
                                    <p:animRot by="1500000">
                                      <p:cBhvr>
                                        <p:cTn id="10" dur="125" fill="hold">
                                          <p:stCondLst>
                                            <p:cond delay="375"/>
                                          </p:stCondLst>
                                        </p:cTn>
                                        <p:tgtEl>
                                          <p:spTgt spid="171315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1650"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什么是算法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概述</a:t>
            </a:r>
          </a:p>
        </p:txBody>
      </p:sp>
      <p:sp>
        <p:nvSpPr>
          <p:cNvPr id="1691651" name="Rectangle 3"/>
          <p:cNvSpPr>
            <a:spLocks noGrp="1" noChangeArrowheads="1"/>
          </p:cNvSpPr>
          <p:nvPr>
            <p:ph type="body" sz="half" idx="1"/>
          </p:nvPr>
        </p:nvSpPr>
        <p:spPr>
          <a:xfrm>
            <a:off x="179388" y="1268413"/>
            <a:ext cx="8459787" cy="42259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buFont typeface="Wingdings" pitchFamily="2" charset="2"/>
              <a:buNone/>
            </a:pPr>
            <a:r>
              <a:rPr lang="en-US" altLang="zh-CN" sz="3600" b="1" dirty="0">
                <a:latin typeface="华文楷体" pitchFamily="2" charset="-122"/>
                <a:ea typeface="华文楷体" pitchFamily="2" charset="-122"/>
              </a:rPr>
              <a:t>          </a:t>
            </a:r>
            <a:r>
              <a:rPr lang="zh-CN" altLang="en-US" sz="3600" b="1" dirty="0">
                <a:solidFill>
                  <a:srgbClr val="FF0000"/>
                </a:solidFill>
                <a:latin typeface="华文楷体" pitchFamily="2" charset="-122"/>
                <a:ea typeface="华文楷体" pitchFamily="2" charset="-122"/>
              </a:rPr>
              <a:t>程序设计就是通过分析问题、确定算法、编程求解等步骤来解决问题的过程</a:t>
            </a:r>
            <a:r>
              <a:rPr lang="zh-CN" altLang="en-US" sz="3600" b="1" dirty="0">
                <a:latin typeface="华文楷体" pitchFamily="2" charset="-122"/>
                <a:ea typeface="华文楷体" pitchFamily="2" charset="-122"/>
              </a:rPr>
              <a:t>，其中，算法具有重要的作用，它能够提供一种思考问题的方向和方法。</a:t>
            </a:r>
          </a:p>
          <a:p>
            <a:pPr>
              <a:buFont typeface="Wingdings" pitchFamily="2" charset="2"/>
              <a:buNone/>
            </a:pPr>
            <a:r>
              <a:rPr lang="zh-CN" altLang="en-US" sz="3600" b="1" dirty="0">
                <a:latin typeface="华文楷体" pitchFamily="2" charset="-122"/>
                <a:ea typeface="华文楷体" pitchFamily="2" charset="-122"/>
              </a:rPr>
              <a:t>         在计算机中，把解决具体问题的过程准确完整地描述出来就形成解决该问题的算法。</a:t>
            </a:r>
            <a:r>
              <a:rPr lang="zh-CN" altLang="en-US" sz="2600" dirty="0"/>
              <a:t>  </a:t>
            </a:r>
          </a:p>
        </p:txBody>
      </p:sp>
    </p:spTree>
    <p:extLst>
      <p:ext uri="{BB962C8B-B14F-4D97-AF65-F5344CB8AC3E}">
        <p14:creationId xmlns:p14="http://schemas.microsoft.com/office/powerpoint/2010/main" val="3080895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91651">
                                            <p:txEl>
                                              <p:pRg st="0" end="0"/>
                                            </p:txEl>
                                          </p:spTgt>
                                        </p:tgtEl>
                                        <p:attrNameLst>
                                          <p:attrName>style.visibility</p:attrName>
                                        </p:attrNameLst>
                                      </p:cBhvr>
                                      <p:to>
                                        <p:strVal val="visible"/>
                                      </p:to>
                                    </p:set>
                                    <p:anim calcmode="lin" valueType="num">
                                      <p:cBhvr additive="base">
                                        <p:cTn id="7" dur="500" fill="hold"/>
                                        <p:tgtEl>
                                          <p:spTgt spid="1691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165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91651">
                                            <p:txEl>
                                              <p:pRg st="1" end="1"/>
                                            </p:txEl>
                                          </p:spTgt>
                                        </p:tgtEl>
                                        <p:attrNameLst>
                                          <p:attrName>style.visibility</p:attrName>
                                        </p:attrNameLst>
                                      </p:cBhvr>
                                      <p:to>
                                        <p:strVal val="visible"/>
                                      </p:to>
                                    </p:set>
                                    <p:anim calcmode="lin" valueType="num">
                                      <p:cBhvr additive="base">
                                        <p:cTn id="12" dur="500" fill="hold"/>
                                        <p:tgtEl>
                                          <p:spTgt spid="169165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9165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3698"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什么是算法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要素</a:t>
            </a:r>
          </a:p>
        </p:txBody>
      </p:sp>
      <p:sp>
        <p:nvSpPr>
          <p:cNvPr id="1693699" name="Rectangle 3"/>
          <p:cNvSpPr>
            <a:spLocks noGrp="1" noChangeArrowheads="1"/>
          </p:cNvSpPr>
          <p:nvPr>
            <p:ph type="body" sz="half" idx="1"/>
          </p:nvPr>
        </p:nvSpPr>
        <p:spPr>
          <a:xfrm>
            <a:off x="179388" y="1268413"/>
            <a:ext cx="8459787" cy="468153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90000"/>
              </a:lnSpc>
              <a:buFont typeface="Wingdings" pitchFamily="2" charset="2"/>
              <a:buNone/>
            </a:pPr>
            <a:r>
              <a:rPr lang="en-US" altLang="zh-CN" sz="2600" b="1"/>
              <a:t>    </a:t>
            </a:r>
            <a:r>
              <a:rPr lang="zh-CN" altLang="en-US" sz="2600" b="1"/>
              <a:t>一个算法是由操作与控制结构两个要素组成。</a:t>
            </a:r>
          </a:p>
          <a:p>
            <a:pPr>
              <a:lnSpc>
                <a:spcPct val="90000"/>
              </a:lnSpc>
            </a:pPr>
            <a:r>
              <a:rPr lang="zh-CN" altLang="en-US" sz="2600" b="1"/>
              <a:t>操作</a:t>
            </a:r>
          </a:p>
          <a:p>
            <a:pPr lvl="1">
              <a:lnSpc>
                <a:spcPct val="90000"/>
              </a:lnSpc>
            </a:pPr>
            <a:r>
              <a:rPr lang="zh-CN" altLang="en-US" sz="2200" b="1"/>
              <a:t>计算机最基本的操作有：</a:t>
            </a:r>
          </a:p>
          <a:p>
            <a:pPr lvl="2">
              <a:lnSpc>
                <a:spcPct val="90000"/>
              </a:lnSpc>
            </a:pPr>
            <a:r>
              <a:rPr lang="zh-CN" altLang="en-US" sz="2100" b="1"/>
              <a:t>算术运算</a:t>
            </a:r>
          </a:p>
          <a:p>
            <a:pPr lvl="2">
              <a:lnSpc>
                <a:spcPct val="90000"/>
              </a:lnSpc>
            </a:pPr>
            <a:r>
              <a:rPr lang="zh-CN" altLang="en-US" sz="2100" b="1"/>
              <a:t>关系运算</a:t>
            </a:r>
          </a:p>
          <a:p>
            <a:pPr lvl="2">
              <a:lnSpc>
                <a:spcPct val="90000"/>
              </a:lnSpc>
            </a:pPr>
            <a:r>
              <a:rPr lang="zh-CN" altLang="en-US" sz="2100" b="1"/>
              <a:t>逻辑运算</a:t>
            </a:r>
          </a:p>
          <a:p>
            <a:pPr lvl="2">
              <a:lnSpc>
                <a:spcPct val="90000"/>
              </a:lnSpc>
            </a:pPr>
            <a:r>
              <a:rPr lang="zh-CN" altLang="en-US" sz="2100" b="1"/>
              <a:t>数据传送</a:t>
            </a:r>
          </a:p>
          <a:p>
            <a:pPr>
              <a:lnSpc>
                <a:spcPct val="90000"/>
              </a:lnSpc>
            </a:pPr>
            <a:r>
              <a:rPr lang="zh-CN" altLang="en-US" sz="2600" b="1"/>
              <a:t>控制结构</a:t>
            </a:r>
          </a:p>
          <a:p>
            <a:pPr lvl="1">
              <a:lnSpc>
                <a:spcPct val="90000"/>
              </a:lnSpc>
            </a:pPr>
            <a:r>
              <a:rPr lang="zh-CN" altLang="en-US" sz="2200" b="1"/>
              <a:t>各操作之间的执行顺序为算法的控制结构</a:t>
            </a:r>
          </a:p>
          <a:p>
            <a:pPr lvl="2">
              <a:lnSpc>
                <a:spcPct val="90000"/>
              </a:lnSpc>
            </a:pPr>
            <a:r>
              <a:rPr lang="zh-CN" altLang="en-US" sz="2100" b="1"/>
              <a:t>顺序结构</a:t>
            </a:r>
          </a:p>
          <a:p>
            <a:pPr lvl="2">
              <a:lnSpc>
                <a:spcPct val="90000"/>
              </a:lnSpc>
            </a:pPr>
            <a:r>
              <a:rPr lang="zh-CN" altLang="en-US" sz="2100" b="1"/>
              <a:t>选择结构</a:t>
            </a:r>
          </a:p>
          <a:p>
            <a:pPr lvl="2">
              <a:lnSpc>
                <a:spcPct val="90000"/>
              </a:lnSpc>
            </a:pPr>
            <a:r>
              <a:rPr lang="zh-CN" altLang="en-US" sz="2100" b="1"/>
              <a:t>循环结构</a:t>
            </a:r>
          </a:p>
        </p:txBody>
      </p:sp>
    </p:spTree>
    <p:extLst>
      <p:ext uri="{BB962C8B-B14F-4D97-AF65-F5344CB8AC3E}">
        <p14:creationId xmlns:p14="http://schemas.microsoft.com/office/powerpoint/2010/main" val="12273603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93699">
                                            <p:txEl>
                                              <p:pRg st="0" end="0"/>
                                            </p:txEl>
                                          </p:spTgt>
                                        </p:tgtEl>
                                        <p:attrNameLst>
                                          <p:attrName>style.visibility</p:attrName>
                                        </p:attrNameLst>
                                      </p:cBhvr>
                                      <p:to>
                                        <p:strVal val="visible"/>
                                      </p:to>
                                    </p:set>
                                    <p:anim calcmode="lin" valueType="num">
                                      <p:cBhvr additive="base">
                                        <p:cTn id="7" dur="500" fill="hold"/>
                                        <p:tgtEl>
                                          <p:spTgt spid="1693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36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93699">
                                            <p:txEl>
                                              <p:pRg st="1" end="1"/>
                                            </p:txEl>
                                          </p:spTgt>
                                        </p:tgtEl>
                                        <p:attrNameLst>
                                          <p:attrName>style.visibility</p:attrName>
                                        </p:attrNameLst>
                                      </p:cBhvr>
                                      <p:to>
                                        <p:strVal val="visible"/>
                                      </p:to>
                                    </p:set>
                                    <p:anim calcmode="lin" valueType="num">
                                      <p:cBhvr additive="base">
                                        <p:cTn id="12" dur="500" fill="hold"/>
                                        <p:tgtEl>
                                          <p:spTgt spid="169369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9369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93699">
                                            <p:txEl>
                                              <p:pRg st="2" end="2"/>
                                            </p:txEl>
                                          </p:spTgt>
                                        </p:tgtEl>
                                        <p:attrNameLst>
                                          <p:attrName>style.visibility</p:attrName>
                                        </p:attrNameLst>
                                      </p:cBhvr>
                                      <p:to>
                                        <p:strVal val="visible"/>
                                      </p:to>
                                    </p:set>
                                    <p:anim calcmode="lin" valueType="num">
                                      <p:cBhvr additive="base">
                                        <p:cTn id="17" dur="500" fill="hold"/>
                                        <p:tgtEl>
                                          <p:spTgt spid="16936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369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693699">
                                            <p:txEl>
                                              <p:pRg st="3" end="3"/>
                                            </p:txEl>
                                          </p:spTgt>
                                        </p:tgtEl>
                                        <p:attrNameLst>
                                          <p:attrName>style.visibility</p:attrName>
                                        </p:attrNameLst>
                                      </p:cBhvr>
                                      <p:to>
                                        <p:strVal val="visible"/>
                                      </p:to>
                                    </p:set>
                                    <p:anim calcmode="lin" valueType="num">
                                      <p:cBhvr additive="base">
                                        <p:cTn id="22" dur="500" fill="hold"/>
                                        <p:tgtEl>
                                          <p:spTgt spid="169369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9369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693699">
                                            <p:txEl>
                                              <p:pRg st="4" end="4"/>
                                            </p:txEl>
                                          </p:spTgt>
                                        </p:tgtEl>
                                        <p:attrNameLst>
                                          <p:attrName>style.visibility</p:attrName>
                                        </p:attrNameLst>
                                      </p:cBhvr>
                                      <p:to>
                                        <p:strVal val="visible"/>
                                      </p:to>
                                    </p:set>
                                    <p:anim calcmode="lin" valueType="num">
                                      <p:cBhvr additive="base">
                                        <p:cTn id="27" dur="500" fill="hold"/>
                                        <p:tgtEl>
                                          <p:spTgt spid="169369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9369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693699">
                                            <p:txEl>
                                              <p:pRg st="5" end="5"/>
                                            </p:txEl>
                                          </p:spTgt>
                                        </p:tgtEl>
                                        <p:attrNameLst>
                                          <p:attrName>style.visibility</p:attrName>
                                        </p:attrNameLst>
                                      </p:cBhvr>
                                      <p:to>
                                        <p:strVal val="visible"/>
                                      </p:to>
                                    </p:set>
                                    <p:anim calcmode="lin" valueType="num">
                                      <p:cBhvr additive="base">
                                        <p:cTn id="32" dur="500" fill="hold"/>
                                        <p:tgtEl>
                                          <p:spTgt spid="169369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9369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693699">
                                            <p:txEl>
                                              <p:pRg st="6" end="6"/>
                                            </p:txEl>
                                          </p:spTgt>
                                        </p:tgtEl>
                                        <p:attrNameLst>
                                          <p:attrName>style.visibility</p:attrName>
                                        </p:attrNameLst>
                                      </p:cBhvr>
                                      <p:to>
                                        <p:strVal val="visible"/>
                                      </p:to>
                                    </p:set>
                                    <p:anim calcmode="lin" valueType="num">
                                      <p:cBhvr additive="base">
                                        <p:cTn id="37" dur="500" fill="hold"/>
                                        <p:tgtEl>
                                          <p:spTgt spid="169369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93699">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693699">
                                            <p:txEl>
                                              <p:pRg st="7" end="7"/>
                                            </p:txEl>
                                          </p:spTgt>
                                        </p:tgtEl>
                                        <p:attrNameLst>
                                          <p:attrName>style.visibility</p:attrName>
                                        </p:attrNameLst>
                                      </p:cBhvr>
                                      <p:to>
                                        <p:strVal val="visible"/>
                                      </p:to>
                                    </p:set>
                                    <p:anim calcmode="lin" valueType="num">
                                      <p:cBhvr additive="base">
                                        <p:cTn id="42" dur="500" fill="hold"/>
                                        <p:tgtEl>
                                          <p:spTgt spid="1693699">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93699">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1693699">
                                            <p:txEl>
                                              <p:pRg st="8" end="8"/>
                                            </p:txEl>
                                          </p:spTgt>
                                        </p:tgtEl>
                                        <p:attrNameLst>
                                          <p:attrName>style.visibility</p:attrName>
                                        </p:attrNameLst>
                                      </p:cBhvr>
                                      <p:to>
                                        <p:strVal val="visible"/>
                                      </p:to>
                                    </p:set>
                                    <p:anim calcmode="lin" valueType="num">
                                      <p:cBhvr additive="base">
                                        <p:cTn id="47" dur="500" fill="hold"/>
                                        <p:tgtEl>
                                          <p:spTgt spid="1693699">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93699">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1693699">
                                            <p:txEl>
                                              <p:pRg st="9" end="9"/>
                                            </p:txEl>
                                          </p:spTgt>
                                        </p:tgtEl>
                                        <p:attrNameLst>
                                          <p:attrName>style.visibility</p:attrName>
                                        </p:attrNameLst>
                                      </p:cBhvr>
                                      <p:to>
                                        <p:strVal val="visible"/>
                                      </p:to>
                                    </p:set>
                                    <p:anim calcmode="lin" valueType="num">
                                      <p:cBhvr additive="base">
                                        <p:cTn id="52" dur="500" fill="hold"/>
                                        <p:tgtEl>
                                          <p:spTgt spid="1693699">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693699">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6" fill="hold" grpId="0" nodeType="afterEffect">
                                  <p:stCondLst>
                                    <p:cond delay="0"/>
                                  </p:stCondLst>
                                  <p:childTnLst>
                                    <p:set>
                                      <p:cBhvr>
                                        <p:cTn id="56" dur="1" fill="hold">
                                          <p:stCondLst>
                                            <p:cond delay="0"/>
                                          </p:stCondLst>
                                        </p:cTn>
                                        <p:tgtEl>
                                          <p:spTgt spid="1693699">
                                            <p:txEl>
                                              <p:pRg st="10" end="10"/>
                                            </p:txEl>
                                          </p:spTgt>
                                        </p:tgtEl>
                                        <p:attrNameLst>
                                          <p:attrName>style.visibility</p:attrName>
                                        </p:attrNameLst>
                                      </p:cBhvr>
                                      <p:to>
                                        <p:strVal val="visible"/>
                                      </p:to>
                                    </p:set>
                                    <p:anim calcmode="lin" valueType="num">
                                      <p:cBhvr additive="base">
                                        <p:cTn id="57" dur="500" fill="hold"/>
                                        <p:tgtEl>
                                          <p:spTgt spid="1693699">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693699">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6" fill="hold" grpId="0" nodeType="afterEffect">
                                  <p:stCondLst>
                                    <p:cond delay="0"/>
                                  </p:stCondLst>
                                  <p:childTnLst>
                                    <p:set>
                                      <p:cBhvr>
                                        <p:cTn id="61" dur="1" fill="hold">
                                          <p:stCondLst>
                                            <p:cond delay="0"/>
                                          </p:stCondLst>
                                        </p:cTn>
                                        <p:tgtEl>
                                          <p:spTgt spid="1693699">
                                            <p:txEl>
                                              <p:pRg st="11" end="11"/>
                                            </p:txEl>
                                          </p:spTgt>
                                        </p:tgtEl>
                                        <p:attrNameLst>
                                          <p:attrName>style.visibility</p:attrName>
                                        </p:attrNameLst>
                                      </p:cBhvr>
                                      <p:to>
                                        <p:strVal val="visible"/>
                                      </p:to>
                                    </p:set>
                                    <p:anim calcmode="lin" valueType="num">
                                      <p:cBhvr additive="base">
                                        <p:cTn id="62" dur="500" fill="hold"/>
                                        <p:tgtEl>
                                          <p:spTgt spid="1693699">
                                            <p:txEl>
                                              <p:pRg st="11" end="1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6936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369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4722"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什么是算法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性质</a:t>
            </a:r>
          </a:p>
        </p:txBody>
      </p:sp>
      <p:sp>
        <p:nvSpPr>
          <p:cNvPr id="1694723" name="Rectangle 3"/>
          <p:cNvSpPr>
            <a:spLocks noGrp="1" noChangeArrowheads="1"/>
          </p:cNvSpPr>
          <p:nvPr>
            <p:ph type="body" sz="half" idx="1"/>
          </p:nvPr>
        </p:nvSpPr>
        <p:spPr>
          <a:xfrm>
            <a:off x="395288" y="1125538"/>
            <a:ext cx="8137525" cy="4392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buFont typeface="Wingdings" pitchFamily="2" charset="2"/>
              <a:buNone/>
            </a:pPr>
            <a:r>
              <a:rPr lang="en-US" altLang="zh-CN" sz="2200" b="1" dirty="0"/>
              <a:t>     </a:t>
            </a:r>
            <a:r>
              <a:rPr lang="zh-CN" altLang="en-US" sz="2200" b="1" dirty="0">
                <a:solidFill>
                  <a:srgbClr val="FF0000"/>
                </a:solidFill>
              </a:rPr>
              <a:t>算法的性质</a:t>
            </a:r>
            <a:r>
              <a:rPr lang="zh-CN" altLang="en-US" sz="2200" b="1" dirty="0"/>
              <a:t>一般归纳为下列五点：</a:t>
            </a:r>
          </a:p>
          <a:p>
            <a:r>
              <a:rPr lang="zh-CN" altLang="en-US" sz="2200" b="1" dirty="0">
                <a:solidFill>
                  <a:srgbClr val="FF0000"/>
                </a:solidFill>
              </a:rPr>
              <a:t>输入</a:t>
            </a:r>
          </a:p>
          <a:p>
            <a:pPr lvl="1"/>
            <a:r>
              <a:rPr lang="zh-CN" altLang="en-US" sz="2000" b="1" dirty="0"/>
              <a:t>  要求若干个信息的输入；</a:t>
            </a:r>
          </a:p>
          <a:p>
            <a:r>
              <a:rPr lang="zh-CN" altLang="en-US" sz="2200" b="1" dirty="0">
                <a:solidFill>
                  <a:srgbClr val="FF0000"/>
                </a:solidFill>
              </a:rPr>
              <a:t>有穷性</a:t>
            </a:r>
          </a:p>
          <a:p>
            <a:pPr lvl="1"/>
            <a:r>
              <a:rPr lang="zh-CN" altLang="en-US" sz="2000" b="1" dirty="0"/>
              <a:t>  任意一个算法在执行有限个计算步骤后必须终止；</a:t>
            </a:r>
          </a:p>
          <a:p>
            <a:r>
              <a:rPr lang="zh-CN" altLang="en-US" sz="2200" b="1" dirty="0">
                <a:solidFill>
                  <a:srgbClr val="FF0000"/>
                </a:solidFill>
              </a:rPr>
              <a:t>可行性</a:t>
            </a:r>
          </a:p>
          <a:p>
            <a:pPr lvl="1"/>
            <a:r>
              <a:rPr lang="zh-CN" altLang="en-US" sz="2000" b="1" dirty="0"/>
              <a:t>  有限个步骤应该在一个合理的范围内进行；</a:t>
            </a:r>
          </a:p>
          <a:p>
            <a:r>
              <a:rPr lang="zh-CN" altLang="en-US" sz="2200" b="1" dirty="0">
                <a:solidFill>
                  <a:srgbClr val="FF0000"/>
                </a:solidFill>
              </a:rPr>
              <a:t>确定性</a:t>
            </a:r>
          </a:p>
          <a:p>
            <a:pPr lvl="1"/>
            <a:r>
              <a:rPr lang="zh-CN" altLang="en-US" sz="2000" b="1" dirty="0"/>
              <a:t>  每一个计算步骤，必须是精确地定义、无二义性；</a:t>
            </a:r>
          </a:p>
          <a:p>
            <a:r>
              <a:rPr lang="zh-CN" altLang="en-US" sz="2200" b="1" dirty="0">
                <a:solidFill>
                  <a:srgbClr val="FF0000"/>
                </a:solidFill>
              </a:rPr>
              <a:t>输出</a:t>
            </a:r>
          </a:p>
          <a:p>
            <a:pPr lvl="1"/>
            <a:r>
              <a:rPr lang="zh-CN" altLang="en-US" sz="2000" b="1" dirty="0"/>
              <a:t>  有若干个输出信息即处理结果</a:t>
            </a:r>
            <a:r>
              <a:rPr lang="en-US" altLang="zh-CN" sz="2000" b="1" dirty="0"/>
              <a:t>.</a:t>
            </a:r>
          </a:p>
        </p:txBody>
      </p:sp>
    </p:spTree>
    <p:extLst>
      <p:ext uri="{BB962C8B-B14F-4D97-AF65-F5344CB8AC3E}">
        <p14:creationId xmlns:p14="http://schemas.microsoft.com/office/powerpoint/2010/main" val="38636053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94723">
                                            <p:txEl>
                                              <p:pRg st="0" end="0"/>
                                            </p:txEl>
                                          </p:spTgt>
                                        </p:tgtEl>
                                        <p:attrNameLst>
                                          <p:attrName>style.visibility</p:attrName>
                                        </p:attrNameLst>
                                      </p:cBhvr>
                                      <p:to>
                                        <p:strVal val="visible"/>
                                      </p:to>
                                    </p:set>
                                    <p:anim calcmode="lin" valueType="num">
                                      <p:cBhvr additive="base">
                                        <p:cTn id="7" dur="500" fill="hold"/>
                                        <p:tgtEl>
                                          <p:spTgt spid="1694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47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94723">
                                            <p:txEl>
                                              <p:pRg st="1" end="1"/>
                                            </p:txEl>
                                          </p:spTgt>
                                        </p:tgtEl>
                                        <p:attrNameLst>
                                          <p:attrName>style.visibility</p:attrName>
                                        </p:attrNameLst>
                                      </p:cBhvr>
                                      <p:to>
                                        <p:strVal val="visible"/>
                                      </p:to>
                                    </p:set>
                                    <p:anim calcmode="lin" valueType="num">
                                      <p:cBhvr additive="base">
                                        <p:cTn id="12" dur="500" fill="hold"/>
                                        <p:tgtEl>
                                          <p:spTgt spid="16947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947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94723">
                                            <p:txEl>
                                              <p:pRg st="2" end="2"/>
                                            </p:txEl>
                                          </p:spTgt>
                                        </p:tgtEl>
                                        <p:attrNameLst>
                                          <p:attrName>style.visibility</p:attrName>
                                        </p:attrNameLst>
                                      </p:cBhvr>
                                      <p:to>
                                        <p:strVal val="visible"/>
                                      </p:to>
                                    </p:set>
                                    <p:anim calcmode="lin" valueType="num">
                                      <p:cBhvr additive="base">
                                        <p:cTn id="17" dur="500" fill="hold"/>
                                        <p:tgtEl>
                                          <p:spTgt spid="1694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947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94723">
                                            <p:txEl>
                                              <p:pRg st="3" end="3"/>
                                            </p:txEl>
                                          </p:spTgt>
                                        </p:tgtEl>
                                        <p:attrNameLst>
                                          <p:attrName>style.visibility</p:attrName>
                                        </p:attrNameLst>
                                      </p:cBhvr>
                                      <p:to>
                                        <p:strVal val="visible"/>
                                      </p:to>
                                    </p:set>
                                    <p:anim calcmode="lin" valueType="num">
                                      <p:cBhvr additive="base">
                                        <p:cTn id="22" dur="500" fill="hold"/>
                                        <p:tgtEl>
                                          <p:spTgt spid="169472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9472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94723">
                                            <p:txEl>
                                              <p:pRg st="4" end="4"/>
                                            </p:txEl>
                                          </p:spTgt>
                                        </p:tgtEl>
                                        <p:attrNameLst>
                                          <p:attrName>style.visibility</p:attrName>
                                        </p:attrNameLst>
                                      </p:cBhvr>
                                      <p:to>
                                        <p:strVal val="visible"/>
                                      </p:to>
                                    </p:set>
                                    <p:anim calcmode="lin" valueType="num">
                                      <p:cBhvr additive="base">
                                        <p:cTn id="27" dur="500" fill="hold"/>
                                        <p:tgtEl>
                                          <p:spTgt spid="16947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9472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94723">
                                            <p:txEl>
                                              <p:pRg st="5" end="5"/>
                                            </p:txEl>
                                          </p:spTgt>
                                        </p:tgtEl>
                                        <p:attrNameLst>
                                          <p:attrName>style.visibility</p:attrName>
                                        </p:attrNameLst>
                                      </p:cBhvr>
                                      <p:to>
                                        <p:strVal val="visible"/>
                                      </p:to>
                                    </p:set>
                                    <p:anim calcmode="lin" valueType="num">
                                      <p:cBhvr additive="base">
                                        <p:cTn id="32" dur="500" fill="hold"/>
                                        <p:tgtEl>
                                          <p:spTgt spid="169472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9472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94723">
                                            <p:txEl>
                                              <p:pRg st="6" end="6"/>
                                            </p:txEl>
                                          </p:spTgt>
                                        </p:tgtEl>
                                        <p:attrNameLst>
                                          <p:attrName>style.visibility</p:attrName>
                                        </p:attrNameLst>
                                      </p:cBhvr>
                                      <p:to>
                                        <p:strVal val="visible"/>
                                      </p:to>
                                    </p:set>
                                    <p:anim calcmode="lin" valueType="num">
                                      <p:cBhvr additive="base">
                                        <p:cTn id="37" dur="500" fill="hold"/>
                                        <p:tgtEl>
                                          <p:spTgt spid="1694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472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94723">
                                            <p:txEl>
                                              <p:pRg st="7" end="7"/>
                                            </p:txEl>
                                          </p:spTgt>
                                        </p:tgtEl>
                                        <p:attrNameLst>
                                          <p:attrName>style.visibility</p:attrName>
                                        </p:attrNameLst>
                                      </p:cBhvr>
                                      <p:to>
                                        <p:strVal val="visible"/>
                                      </p:to>
                                    </p:set>
                                    <p:anim calcmode="lin" valueType="num">
                                      <p:cBhvr additive="base">
                                        <p:cTn id="42" dur="500" fill="hold"/>
                                        <p:tgtEl>
                                          <p:spTgt spid="169472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94723">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694723">
                                            <p:txEl>
                                              <p:pRg st="8" end="8"/>
                                            </p:txEl>
                                          </p:spTgt>
                                        </p:tgtEl>
                                        <p:attrNameLst>
                                          <p:attrName>style.visibility</p:attrName>
                                        </p:attrNameLst>
                                      </p:cBhvr>
                                      <p:to>
                                        <p:strVal val="visible"/>
                                      </p:to>
                                    </p:set>
                                    <p:anim calcmode="lin" valueType="num">
                                      <p:cBhvr additive="base">
                                        <p:cTn id="47" dur="500" fill="hold"/>
                                        <p:tgtEl>
                                          <p:spTgt spid="169472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4723">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94723">
                                            <p:txEl>
                                              <p:pRg st="9" end="9"/>
                                            </p:txEl>
                                          </p:spTgt>
                                        </p:tgtEl>
                                        <p:attrNameLst>
                                          <p:attrName>style.visibility</p:attrName>
                                        </p:attrNameLst>
                                      </p:cBhvr>
                                      <p:to>
                                        <p:strVal val="visible"/>
                                      </p:to>
                                    </p:set>
                                    <p:anim calcmode="lin" valueType="num">
                                      <p:cBhvr additive="base">
                                        <p:cTn id="52" dur="500" fill="hold"/>
                                        <p:tgtEl>
                                          <p:spTgt spid="169472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94723">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94723">
                                            <p:txEl>
                                              <p:pRg st="10" end="10"/>
                                            </p:txEl>
                                          </p:spTgt>
                                        </p:tgtEl>
                                        <p:attrNameLst>
                                          <p:attrName>style.visibility</p:attrName>
                                        </p:attrNameLst>
                                      </p:cBhvr>
                                      <p:to>
                                        <p:strVal val="visible"/>
                                      </p:to>
                                    </p:set>
                                    <p:anim calcmode="lin" valueType="num">
                                      <p:cBhvr additive="base">
                                        <p:cTn id="57" dur="500" fill="hold"/>
                                        <p:tgtEl>
                                          <p:spTgt spid="169472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94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72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什么是算法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描述方法</a:t>
            </a:r>
          </a:p>
        </p:txBody>
      </p:sp>
      <p:sp>
        <p:nvSpPr>
          <p:cNvPr id="1695747" name="Rectangle 3"/>
          <p:cNvSpPr>
            <a:spLocks noGrp="1" noChangeArrowheads="1"/>
          </p:cNvSpPr>
          <p:nvPr>
            <p:ph type="body" sz="half" idx="1"/>
          </p:nvPr>
        </p:nvSpPr>
        <p:spPr>
          <a:xfrm>
            <a:off x="395288" y="1125538"/>
            <a:ext cx="8137525" cy="46799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gn="just">
              <a:lnSpc>
                <a:spcPct val="90000"/>
              </a:lnSpc>
              <a:buFont typeface="Wingdings" pitchFamily="2" charset="2"/>
              <a:buNone/>
            </a:pPr>
            <a:r>
              <a:rPr lang="en-US" altLang="zh-CN" sz="2200" b="1"/>
              <a:t> </a:t>
            </a:r>
            <a:r>
              <a:rPr lang="zh-CN" altLang="en-US" sz="2200" b="1"/>
              <a:t>为了描述算法，可以使用多种方法。</a:t>
            </a:r>
          </a:p>
          <a:p>
            <a:pPr algn="just">
              <a:lnSpc>
                <a:spcPct val="90000"/>
              </a:lnSpc>
            </a:pPr>
            <a:r>
              <a:rPr lang="zh-CN" altLang="en-US" sz="2200" b="1"/>
              <a:t>自然语言</a:t>
            </a:r>
          </a:p>
          <a:p>
            <a:pPr lvl="1" algn="just">
              <a:lnSpc>
                <a:spcPct val="90000"/>
              </a:lnSpc>
            </a:pPr>
            <a:r>
              <a:rPr lang="zh-CN" altLang="en-US" sz="2000" b="1"/>
              <a:t>用自然语言表达算法，就是把算法的各个步骤，依次用人们所熟悉的自然语言表示出来。</a:t>
            </a:r>
            <a:r>
              <a:rPr lang="zh-CN" altLang="en-US" sz="2000"/>
              <a:t> </a:t>
            </a:r>
            <a:endParaRPr lang="zh-CN" altLang="en-US" sz="2000" b="1"/>
          </a:p>
          <a:p>
            <a:pPr algn="just">
              <a:lnSpc>
                <a:spcPct val="90000"/>
              </a:lnSpc>
            </a:pPr>
            <a:r>
              <a:rPr lang="zh-CN" altLang="en-US" sz="2200" b="1"/>
              <a:t>流程图</a:t>
            </a:r>
          </a:p>
          <a:p>
            <a:pPr lvl="1" algn="just">
              <a:lnSpc>
                <a:spcPct val="90000"/>
              </a:lnSpc>
            </a:pPr>
            <a:r>
              <a:rPr lang="zh-CN" altLang="en-US" sz="2000" b="1"/>
              <a:t>流程图是用一些图框、线条以及文字说明来形象地、直观地描述算法。</a:t>
            </a:r>
            <a:r>
              <a:rPr lang="zh-CN" altLang="en-US" sz="2000"/>
              <a:t> </a:t>
            </a:r>
            <a:endParaRPr lang="zh-CN" altLang="en-US" sz="2000" b="1"/>
          </a:p>
          <a:p>
            <a:pPr algn="just">
              <a:lnSpc>
                <a:spcPct val="90000"/>
              </a:lnSpc>
            </a:pPr>
            <a:r>
              <a:rPr lang="zh-CN" altLang="en-US" sz="2200" b="1"/>
              <a:t>伪代码</a:t>
            </a:r>
          </a:p>
          <a:p>
            <a:pPr lvl="1" algn="just">
              <a:lnSpc>
                <a:spcPct val="90000"/>
              </a:lnSpc>
            </a:pPr>
            <a:r>
              <a:rPr lang="zh-CN" altLang="en-US" sz="2000" b="1"/>
              <a:t>用一些介于自然语言与高级语言之间的符号语言表达算法，依次用人们所熟悉的并简洁的方式表示出来。</a:t>
            </a:r>
          </a:p>
          <a:p>
            <a:pPr algn="just">
              <a:lnSpc>
                <a:spcPct val="90000"/>
              </a:lnSpc>
            </a:pPr>
            <a:r>
              <a:rPr lang="zh-CN" altLang="en-US" sz="2200" b="1"/>
              <a:t>计算机语言</a:t>
            </a:r>
          </a:p>
          <a:p>
            <a:pPr lvl="1" algn="just">
              <a:lnSpc>
                <a:spcPct val="90000"/>
              </a:lnSpc>
            </a:pPr>
            <a:r>
              <a:rPr lang="zh-CN" altLang="en-US" sz="2000" b="1"/>
              <a:t>计算机无法识别和执行自然语言、流程图、伪代码。这些方法只是为了帮助人们描述、理解算法，要用计算机解决问题，就要用计算机程序设计语言来描述算法。</a:t>
            </a:r>
            <a:r>
              <a:rPr lang="zh-CN" altLang="en-US" sz="2000"/>
              <a:t> </a:t>
            </a:r>
          </a:p>
        </p:txBody>
      </p:sp>
    </p:spTree>
    <p:extLst>
      <p:ext uri="{BB962C8B-B14F-4D97-AF65-F5344CB8AC3E}">
        <p14:creationId xmlns:p14="http://schemas.microsoft.com/office/powerpoint/2010/main" val="3628754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anim calcmode="lin" valueType="num">
                                      <p:cBhvr additive="base">
                                        <p:cTn id="7" dur="500" fill="hold"/>
                                        <p:tgtEl>
                                          <p:spTgt spid="1695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57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95747">
                                            <p:txEl>
                                              <p:pRg st="1" end="1"/>
                                            </p:txEl>
                                          </p:spTgt>
                                        </p:tgtEl>
                                        <p:attrNameLst>
                                          <p:attrName>style.visibility</p:attrName>
                                        </p:attrNameLst>
                                      </p:cBhvr>
                                      <p:to>
                                        <p:strVal val="visible"/>
                                      </p:to>
                                    </p:set>
                                    <p:anim calcmode="lin" valueType="num">
                                      <p:cBhvr additive="base">
                                        <p:cTn id="12" dur="500" fill="hold"/>
                                        <p:tgtEl>
                                          <p:spTgt spid="169574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957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95747">
                                            <p:txEl>
                                              <p:pRg st="2" end="2"/>
                                            </p:txEl>
                                          </p:spTgt>
                                        </p:tgtEl>
                                        <p:attrNameLst>
                                          <p:attrName>style.visibility</p:attrName>
                                        </p:attrNameLst>
                                      </p:cBhvr>
                                      <p:to>
                                        <p:strVal val="visible"/>
                                      </p:to>
                                    </p:set>
                                    <p:anim calcmode="lin" valueType="num">
                                      <p:cBhvr additive="base">
                                        <p:cTn id="17" dur="500" fill="hold"/>
                                        <p:tgtEl>
                                          <p:spTgt spid="169574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574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695747">
                                            <p:txEl>
                                              <p:pRg st="3" end="3"/>
                                            </p:txEl>
                                          </p:spTgt>
                                        </p:tgtEl>
                                        <p:attrNameLst>
                                          <p:attrName>style.visibility</p:attrName>
                                        </p:attrNameLst>
                                      </p:cBhvr>
                                      <p:to>
                                        <p:strVal val="visible"/>
                                      </p:to>
                                    </p:set>
                                    <p:anim calcmode="lin" valueType="num">
                                      <p:cBhvr additive="base">
                                        <p:cTn id="22" dur="500" fill="hold"/>
                                        <p:tgtEl>
                                          <p:spTgt spid="169574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9574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695747">
                                            <p:txEl>
                                              <p:pRg st="4" end="4"/>
                                            </p:txEl>
                                          </p:spTgt>
                                        </p:tgtEl>
                                        <p:attrNameLst>
                                          <p:attrName>style.visibility</p:attrName>
                                        </p:attrNameLst>
                                      </p:cBhvr>
                                      <p:to>
                                        <p:strVal val="visible"/>
                                      </p:to>
                                    </p:set>
                                    <p:anim calcmode="lin" valueType="num">
                                      <p:cBhvr additive="base">
                                        <p:cTn id="27" dur="500" fill="hold"/>
                                        <p:tgtEl>
                                          <p:spTgt spid="169574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9574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695747">
                                            <p:txEl>
                                              <p:pRg st="5" end="5"/>
                                            </p:txEl>
                                          </p:spTgt>
                                        </p:tgtEl>
                                        <p:attrNameLst>
                                          <p:attrName>style.visibility</p:attrName>
                                        </p:attrNameLst>
                                      </p:cBhvr>
                                      <p:to>
                                        <p:strVal val="visible"/>
                                      </p:to>
                                    </p:set>
                                    <p:anim calcmode="lin" valueType="num">
                                      <p:cBhvr additive="base">
                                        <p:cTn id="32" dur="500" fill="hold"/>
                                        <p:tgtEl>
                                          <p:spTgt spid="169574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9574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695747">
                                            <p:txEl>
                                              <p:pRg st="6" end="6"/>
                                            </p:txEl>
                                          </p:spTgt>
                                        </p:tgtEl>
                                        <p:attrNameLst>
                                          <p:attrName>style.visibility</p:attrName>
                                        </p:attrNameLst>
                                      </p:cBhvr>
                                      <p:to>
                                        <p:strVal val="visible"/>
                                      </p:to>
                                    </p:set>
                                    <p:anim calcmode="lin" valueType="num">
                                      <p:cBhvr additive="base">
                                        <p:cTn id="37" dur="500" fill="hold"/>
                                        <p:tgtEl>
                                          <p:spTgt spid="169574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9574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695747">
                                            <p:txEl>
                                              <p:pRg st="7" end="7"/>
                                            </p:txEl>
                                          </p:spTgt>
                                        </p:tgtEl>
                                        <p:attrNameLst>
                                          <p:attrName>style.visibility</p:attrName>
                                        </p:attrNameLst>
                                      </p:cBhvr>
                                      <p:to>
                                        <p:strVal val="visible"/>
                                      </p:to>
                                    </p:set>
                                    <p:anim calcmode="lin" valueType="num">
                                      <p:cBhvr additive="base">
                                        <p:cTn id="42" dur="500" fill="hold"/>
                                        <p:tgtEl>
                                          <p:spTgt spid="1695747">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95747">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1695747">
                                            <p:txEl>
                                              <p:pRg st="8" end="8"/>
                                            </p:txEl>
                                          </p:spTgt>
                                        </p:tgtEl>
                                        <p:attrNameLst>
                                          <p:attrName>style.visibility</p:attrName>
                                        </p:attrNameLst>
                                      </p:cBhvr>
                                      <p:to>
                                        <p:strVal val="visible"/>
                                      </p:to>
                                    </p:set>
                                    <p:anim calcmode="lin" valueType="num">
                                      <p:cBhvr additive="base">
                                        <p:cTn id="47" dur="500" fill="hold"/>
                                        <p:tgtEl>
                                          <p:spTgt spid="169574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957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6770"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什么是算法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算法语句</a:t>
            </a:r>
          </a:p>
        </p:txBody>
      </p:sp>
      <p:sp>
        <p:nvSpPr>
          <p:cNvPr id="1696771" name="Rectangle 3"/>
          <p:cNvSpPr>
            <a:spLocks noGrp="1" noChangeArrowheads="1"/>
          </p:cNvSpPr>
          <p:nvPr>
            <p:ph type="body" sz="half" idx="1"/>
          </p:nvPr>
        </p:nvSpPr>
        <p:spPr>
          <a:xfrm>
            <a:off x="395288" y="1125538"/>
            <a:ext cx="8497887" cy="46799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gn="just">
              <a:lnSpc>
                <a:spcPct val="90000"/>
              </a:lnSpc>
              <a:buFont typeface="Wingdings" pitchFamily="2" charset="2"/>
              <a:buNone/>
            </a:pPr>
            <a:r>
              <a:rPr lang="en-US" altLang="zh-CN" sz="2600" b="1"/>
              <a:t>        </a:t>
            </a:r>
            <a:r>
              <a:rPr lang="zh-CN" altLang="en-US" sz="2600" b="1"/>
              <a:t>用计算机处理实际问题的过程也就是程序设计的过程，一是必须掌握一门程序设计语言；二是必须掌握程序设计语言中的基本算法和编程思想。</a:t>
            </a:r>
          </a:p>
          <a:p>
            <a:pPr>
              <a:lnSpc>
                <a:spcPct val="90000"/>
              </a:lnSpc>
            </a:pPr>
            <a:r>
              <a:rPr lang="zh-CN" altLang="zh-CN" sz="2600" b="1"/>
              <a:t>算法语句，是计算机处理问题时的最基本核心语句：</a:t>
            </a:r>
            <a:endParaRPr lang="zh-CN" altLang="en-US" sz="2600" b="1"/>
          </a:p>
          <a:p>
            <a:pPr lvl="1">
              <a:lnSpc>
                <a:spcPct val="90000"/>
              </a:lnSpc>
            </a:pPr>
            <a:r>
              <a:rPr lang="en-US" altLang="zh-CN" sz="2200" b="1"/>
              <a:t>c=c+1</a:t>
            </a:r>
            <a:r>
              <a:rPr lang="zh-CN" altLang="en-US" sz="2200" b="1"/>
              <a:t>（称其为计数器）</a:t>
            </a:r>
          </a:p>
          <a:p>
            <a:pPr lvl="1">
              <a:lnSpc>
                <a:spcPct val="90000"/>
              </a:lnSpc>
            </a:pPr>
            <a:r>
              <a:rPr lang="en-US" altLang="zh-CN" sz="2200" b="1"/>
              <a:t>s=s+x</a:t>
            </a:r>
            <a:r>
              <a:rPr lang="zh-CN" altLang="en-US" sz="2200" b="1"/>
              <a:t>（称其为累加器）</a:t>
            </a:r>
          </a:p>
          <a:p>
            <a:pPr lvl="1">
              <a:lnSpc>
                <a:spcPct val="90000"/>
              </a:lnSpc>
            </a:pPr>
            <a:r>
              <a:rPr lang="en-US" altLang="zh-CN" sz="2200" b="1"/>
              <a:t>p=p*x</a:t>
            </a:r>
            <a:r>
              <a:rPr lang="zh-CN" altLang="en-US" sz="2200" b="1"/>
              <a:t>（称其为累积器）</a:t>
            </a:r>
          </a:p>
          <a:p>
            <a:pPr lvl="1">
              <a:lnSpc>
                <a:spcPct val="90000"/>
              </a:lnSpc>
            </a:pPr>
            <a:r>
              <a:rPr lang="en-US" altLang="zh-CN" sz="2200" b="1"/>
              <a:t>x=x/n</a:t>
            </a:r>
            <a:r>
              <a:rPr lang="zh-CN" altLang="en-US" sz="2200" b="1"/>
              <a:t>（称其为累除器）、</a:t>
            </a:r>
          </a:p>
          <a:p>
            <a:pPr lvl="1">
              <a:lnSpc>
                <a:spcPct val="90000"/>
              </a:lnSpc>
            </a:pPr>
            <a:r>
              <a:rPr lang="en-US" altLang="zh-CN" sz="2200" b="1"/>
              <a:t>t=-t</a:t>
            </a:r>
            <a:r>
              <a:rPr lang="zh-CN" altLang="en-US" sz="2200" b="1"/>
              <a:t>（称其为正负号变换器）</a:t>
            </a:r>
          </a:p>
          <a:p>
            <a:pPr lvl="1">
              <a:lnSpc>
                <a:spcPct val="90000"/>
              </a:lnSpc>
            </a:pPr>
            <a:r>
              <a:rPr lang="en-US" altLang="zh-CN" sz="2200" b="1"/>
              <a:t>t=a,a=b,b=t</a:t>
            </a:r>
            <a:r>
              <a:rPr lang="zh-CN" altLang="en-US" sz="2200" b="1"/>
              <a:t>（</a:t>
            </a:r>
            <a:r>
              <a:rPr lang="en-US" altLang="zh-CN" sz="2200" b="1"/>
              <a:t>a,b</a:t>
            </a:r>
            <a:r>
              <a:rPr lang="zh-CN" altLang="en-US" sz="2200" b="1"/>
              <a:t>变量值交换）</a:t>
            </a:r>
          </a:p>
          <a:p>
            <a:pPr lvl="1">
              <a:lnSpc>
                <a:spcPct val="90000"/>
              </a:lnSpc>
            </a:pPr>
            <a:r>
              <a:rPr lang="en-US" altLang="zh-CN" sz="2200" b="1"/>
              <a:t>f=1,f=0</a:t>
            </a:r>
            <a:r>
              <a:rPr lang="zh-CN" altLang="en-US" sz="2200" b="1"/>
              <a:t>（称其为标记器）</a:t>
            </a:r>
          </a:p>
          <a:p>
            <a:pPr lvl="1">
              <a:lnSpc>
                <a:spcPct val="90000"/>
              </a:lnSpc>
            </a:pPr>
            <a:r>
              <a:rPr lang="en-US" altLang="zh-CN" sz="2200" b="1"/>
              <a:t>p=I</a:t>
            </a:r>
            <a:r>
              <a:rPr lang="zh-CN" altLang="en-US" sz="2200" b="1"/>
              <a:t>（称其为跟踪器）</a:t>
            </a:r>
            <a:endParaRPr lang="zh-CN" altLang="en-US" sz="2200"/>
          </a:p>
        </p:txBody>
      </p:sp>
    </p:spTree>
    <p:extLst>
      <p:ext uri="{BB962C8B-B14F-4D97-AF65-F5344CB8AC3E}">
        <p14:creationId xmlns:p14="http://schemas.microsoft.com/office/powerpoint/2010/main" val="6428562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696771">
                                            <p:txEl>
                                              <p:pRg st="0" end="0"/>
                                            </p:txEl>
                                          </p:spTgt>
                                        </p:tgtEl>
                                        <p:attrNameLst>
                                          <p:attrName>style.visibility</p:attrName>
                                        </p:attrNameLst>
                                      </p:cBhvr>
                                      <p:to>
                                        <p:strVal val="visible"/>
                                      </p:to>
                                    </p:set>
                                    <p:anim calcmode="lin" valueType="num">
                                      <p:cBhvr additive="base">
                                        <p:cTn id="7" dur="500" fill="hold"/>
                                        <p:tgtEl>
                                          <p:spTgt spid="1696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677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696771">
                                            <p:txEl>
                                              <p:pRg st="1" end="1"/>
                                            </p:txEl>
                                          </p:spTgt>
                                        </p:tgtEl>
                                        <p:attrNameLst>
                                          <p:attrName>style.visibility</p:attrName>
                                        </p:attrNameLst>
                                      </p:cBhvr>
                                      <p:to>
                                        <p:strVal val="visible"/>
                                      </p:to>
                                    </p:set>
                                    <p:anim calcmode="lin" valueType="num">
                                      <p:cBhvr additive="base">
                                        <p:cTn id="12" dur="500" fill="hold"/>
                                        <p:tgtEl>
                                          <p:spTgt spid="169677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9677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696771">
                                            <p:txEl>
                                              <p:pRg st="2" end="2"/>
                                            </p:txEl>
                                          </p:spTgt>
                                        </p:tgtEl>
                                        <p:attrNameLst>
                                          <p:attrName>style.visibility</p:attrName>
                                        </p:attrNameLst>
                                      </p:cBhvr>
                                      <p:to>
                                        <p:strVal val="visible"/>
                                      </p:to>
                                    </p:set>
                                    <p:anim calcmode="lin" valueType="num">
                                      <p:cBhvr additive="base">
                                        <p:cTn id="17" dur="500" fill="hold"/>
                                        <p:tgtEl>
                                          <p:spTgt spid="169677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677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696771">
                                            <p:txEl>
                                              <p:pRg st="3" end="3"/>
                                            </p:txEl>
                                          </p:spTgt>
                                        </p:tgtEl>
                                        <p:attrNameLst>
                                          <p:attrName>style.visibility</p:attrName>
                                        </p:attrNameLst>
                                      </p:cBhvr>
                                      <p:to>
                                        <p:strVal val="visible"/>
                                      </p:to>
                                    </p:set>
                                    <p:anim calcmode="lin" valueType="num">
                                      <p:cBhvr additive="base">
                                        <p:cTn id="22" dur="500" fill="hold"/>
                                        <p:tgtEl>
                                          <p:spTgt spid="169677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9677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696771">
                                            <p:txEl>
                                              <p:pRg st="4" end="4"/>
                                            </p:txEl>
                                          </p:spTgt>
                                        </p:tgtEl>
                                        <p:attrNameLst>
                                          <p:attrName>style.visibility</p:attrName>
                                        </p:attrNameLst>
                                      </p:cBhvr>
                                      <p:to>
                                        <p:strVal val="visible"/>
                                      </p:to>
                                    </p:set>
                                    <p:anim calcmode="lin" valueType="num">
                                      <p:cBhvr additive="base">
                                        <p:cTn id="27" dur="500" fill="hold"/>
                                        <p:tgtEl>
                                          <p:spTgt spid="169677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96771">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696771">
                                            <p:txEl>
                                              <p:pRg st="5" end="5"/>
                                            </p:txEl>
                                          </p:spTgt>
                                        </p:tgtEl>
                                        <p:attrNameLst>
                                          <p:attrName>style.visibility</p:attrName>
                                        </p:attrNameLst>
                                      </p:cBhvr>
                                      <p:to>
                                        <p:strVal val="visible"/>
                                      </p:to>
                                    </p:set>
                                    <p:anim calcmode="lin" valueType="num">
                                      <p:cBhvr additive="base">
                                        <p:cTn id="32" dur="500" fill="hold"/>
                                        <p:tgtEl>
                                          <p:spTgt spid="1696771">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96771">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1696771">
                                            <p:txEl>
                                              <p:pRg st="6" end="6"/>
                                            </p:txEl>
                                          </p:spTgt>
                                        </p:tgtEl>
                                        <p:attrNameLst>
                                          <p:attrName>style.visibility</p:attrName>
                                        </p:attrNameLst>
                                      </p:cBhvr>
                                      <p:to>
                                        <p:strVal val="visible"/>
                                      </p:to>
                                    </p:set>
                                    <p:anim calcmode="lin" valueType="num">
                                      <p:cBhvr additive="base">
                                        <p:cTn id="37" dur="500" fill="hold"/>
                                        <p:tgtEl>
                                          <p:spTgt spid="169677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96771">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1696771">
                                            <p:txEl>
                                              <p:pRg st="7" end="7"/>
                                            </p:txEl>
                                          </p:spTgt>
                                        </p:tgtEl>
                                        <p:attrNameLst>
                                          <p:attrName>style.visibility</p:attrName>
                                        </p:attrNameLst>
                                      </p:cBhvr>
                                      <p:to>
                                        <p:strVal val="visible"/>
                                      </p:to>
                                    </p:set>
                                    <p:anim calcmode="lin" valueType="num">
                                      <p:cBhvr additive="base">
                                        <p:cTn id="42" dur="500" fill="hold"/>
                                        <p:tgtEl>
                                          <p:spTgt spid="1696771">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96771">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1696771">
                                            <p:txEl>
                                              <p:pRg st="8" end="8"/>
                                            </p:txEl>
                                          </p:spTgt>
                                        </p:tgtEl>
                                        <p:attrNameLst>
                                          <p:attrName>style.visibility</p:attrName>
                                        </p:attrNameLst>
                                      </p:cBhvr>
                                      <p:to>
                                        <p:strVal val="visible"/>
                                      </p:to>
                                    </p:set>
                                    <p:anim calcmode="lin" valueType="num">
                                      <p:cBhvr additive="base">
                                        <p:cTn id="47" dur="500" fill="hold"/>
                                        <p:tgtEl>
                                          <p:spTgt spid="1696771">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96771">
                                            <p:txEl>
                                              <p:pRg st="8" end="8"/>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1696771">
                                            <p:txEl>
                                              <p:pRg st="9" end="9"/>
                                            </p:txEl>
                                          </p:spTgt>
                                        </p:tgtEl>
                                        <p:attrNameLst>
                                          <p:attrName>style.visibility</p:attrName>
                                        </p:attrNameLst>
                                      </p:cBhvr>
                                      <p:to>
                                        <p:strVal val="visible"/>
                                      </p:to>
                                    </p:set>
                                    <p:anim calcmode="lin" valueType="num">
                                      <p:cBhvr additive="base">
                                        <p:cTn id="52" dur="500" fill="hold"/>
                                        <p:tgtEl>
                                          <p:spTgt spid="1696771">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69677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67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B9B64AF4-80D2-4370-9973-7B4EDC46901A}" type="slidenum">
              <a:rPr lang="en-US" altLang="zh-CN"/>
              <a:pPr/>
              <a:t>66</a:t>
            </a:fld>
            <a:endParaRPr lang="en-US" altLang="zh-CN"/>
          </a:p>
        </p:txBody>
      </p:sp>
      <p:sp>
        <p:nvSpPr>
          <p:cNvPr id="1713154" name="Rectangle 2"/>
          <p:cNvSpPr>
            <a:spLocks noGrp="1" noChangeArrowheads="1"/>
          </p:cNvSpPr>
          <p:nvPr>
            <p:ph type="subTitle" idx="1"/>
          </p:nvPr>
        </p:nvSpPr>
        <p:spPr>
          <a:xfrm>
            <a:off x="467544" y="2780159"/>
            <a:ext cx="6911975" cy="3097113"/>
          </a:xfrm>
        </p:spPr>
        <p:txBody>
          <a:bodyPr/>
          <a:lstStyle/>
          <a:p>
            <a:pPr algn="l">
              <a:lnSpc>
                <a:spcPct val="80000"/>
              </a:lnSpc>
              <a:buFont typeface="Wingdings" pitchFamily="2" charset="2"/>
              <a:buChar char="l"/>
            </a:pPr>
            <a:r>
              <a:rPr lang="en-US" altLang="zh-CN" sz="2800" b="1" dirty="0"/>
              <a:t> </a:t>
            </a:r>
            <a:r>
              <a:rPr lang="zh-CN" altLang="en-US" sz="2800" b="1" dirty="0" smtClean="0"/>
              <a:t>导引关键字</a:t>
            </a:r>
            <a:endParaRPr lang="zh-CN" altLang="en-US" sz="2800" b="1" dirty="0"/>
          </a:p>
          <a:p>
            <a:pPr algn="l">
              <a:lnSpc>
                <a:spcPct val="80000"/>
              </a:lnSpc>
              <a:buFont typeface="Wingdings" pitchFamily="2" charset="2"/>
              <a:buChar char="l"/>
            </a:pPr>
            <a:r>
              <a:rPr lang="zh-CN" altLang="en-US" sz="2800" b="1" dirty="0"/>
              <a:t> </a:t>
            </a:r>
            <a:r>
              <a:rPr lang="zh-CN" altLang="en-US" sz="2800" b="1" dirty="0" smtClean="0"/>
              <a:t>什么是软件</a:t>
            </a:r>
            <a:endParaRPr lang="zh-CN" altLang="en-US" sz="2800" dirty="0"/>
          </a:p>
          <a:p>
            <a:pPr algn="l">
              <a:lnSpc>
                <a:spcPct val="80000"/>
              </a:lnSpc>
              <a:buFont typeface="Wingdings" pitchFamily="2" charset="2"/>
              <a:buChar char="l"/>
            </a:pPr>
            <a:r>
              <a:rPr lang="zh-CN" altLang="en-US" sz="2800" b="1" dirty="0"/>
              <a:t> 操作系统</a:t>
            </a:r>
          </a:p>
          <a:p>
            <a:pPr algn="l">
              <a:lnSpc>
                <a:spcPct val="80000"/>
              </a:lnSpc>
              <a:buFont typeface="Wingdings" pitchFamily="2" charset="2"/>
              <a:buChar char="l"/>
            </a:pPr>
            <a:r>
              <a:rPr lang="zh-CN" altLang="en-US" sz="2800" b="1" dirty="0"/>
              <a:t> 程序设计语言</a:t>
            </a:r>
          </a:p>
          <a:p>
            <a:pPr algn="l">
              <a:lnSpc>
                <a:spcPct val="80000"/>
              </a:lnSpc>
              <a:buFont typeface="Wingdings" pitchFamily="2" charset="2"/>
              <a:buChar char="l"/>
            </a:pPr>
            <a:r>
              <a:rPr lang="zh-CN" altLang="en-US" sz="2800" b="1" dirty="0"/>
              <a:t> 什么是算法 </a:t>
            </a:r>
          </a:p>
          <a:p>
            <a:pPr algn="l">
              <a:lnSpc>
                <a:spcPct val="80000"/>
              </a:lnSpc>
              <a:buFont typeface="Wingdings" pitchFamily="2" charset="2"/>
              <a:buChar char="l"/>
            </a:pPr>
            <a:r>
              <a:rPr lang="zh-CN" altLang="en-US" sz="2800" b="1" dirty="0" smtClean="0">
                <a:solidFill>
                  <a:schemeClr val="accent6">
                    <a:lumMod val="60000"/>
                    <a:lumOff val="40000"/>
                  </a:schemeClr>
                </a:solidFill>
              </a:rPr>
              <a:t> 程序设计方法 </a:t>
            </a:r>
            <a:endParaRPr lang="zh-CN" altLang="en-US" sz="2800" b="1" dirty="0">
              <a:solidFill>
                <a:schemeClr val="accent6">
                  <a:lumMod val="60000"/>
                  <a:lumOff val="40000"/>
                </a:schemeClr>
              </a:solidFill>
            </a:endParaRPr>
          </a:p>
        </p:txBody>
      </p:sp>
      <p:sp>
        <p:nvSpPr>
          <p:cNvPr id="1713155" name="Text Box 3" descr="OOOPIC_vipvip_20080918214459585784a2fb4d9263105"/>
          <p:cNvSpPr txBox="1">
            <a:spLocks noChangeArrowheads="1"/>
          </p:cNvSpPr>
          <p:nvPr/>
        </p:nvSpPr>
        <p:spPr bwMode="auto">
          <a:xfrm>
            <a:off x="3059832" y="476672"/>
            <a:ext cx="6588125" cy="1938992"/>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4</a:t>
            </a: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讲 </a:t>
            </a:r>
            <a:endParaRPr lang="en-US" altLang="zh-CN" sz="48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8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计算机软件系统</a:t>
            </a:r>
            <a:endParaRPr lang="zh-CN" altLang="en-US" sz="48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3208848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713154">
                                            <p:txEl>
                                              <p:pRg st="5" end="5"/>
                                            </p:txEl>
                                          </p:spTgt>
                                        </p:tgtEl>
                                        <p:attrNameLst>
                                          <p:attrName>ppt_x</p:attrName>
                                          <p:attrName>ppt_y</p:attrName>
                                        </p:attrNameLst>
                                      </p:cBhvr>
                                    </p:animMotion>
                                    <p:animRot by="1500000">
                                      <p:cBhvr>
                                        <p:cTn id="7" dur="125" fill="hold">
                                          <p:stCondLst>
                                            <p:cond delay="0"/>
                                          </p:stCondLst>
                                        </p:cTn>
                                        <p:tgtEl>
                                          <p:spTgt spid="1713154">
                                            <p:txEl>
                                              <p:pRg st="5" end="5"/>
                                            </p:txEl>
                                          </p:spTgt>
                                        </p:tgtEl>
                                        <p:attrNameLst>
                                          <p:attrName>r</p:attrName>
                                        </p:attrNameLst>
                                      </p:cBhvr>
                                    </p:animRot>
                                    <p:animRot by="-1500000">
                                      <p:cBhvr>
                                        <p:cTn id="8" dur="125" fill="hold">
                                          <p:stCondLst>
                                            <p:cond delay="125"/>
                                          </p:stCondLst>
                                        </p:cTn>
                                        <p:tgtEl>
                                          <p:spTgt spid="1713154">
                                            <p:txEl>
                                              <p:pRg st="5" end="5"/>
                                            </p:txEl>
                                          </p:spTgt>
                                        </p:tgtEl>
                                        <p:attrNameLst>
                                          <p:attrName>r</p:attrName>
                                        </p:attrNameLst>
                                      </p:cBhvr>
                                    </p:animRot>
                                    <p:animRot by="-1500000">
                                      <p:cBhvr>
                                        <p:cTn id="9" dur="125" fill="hold">
                                          <p:stCondLst>
                                            <p:cond delay="250"/>
                                          </p:stCondLst>
                                        </p:cTn>
                                        <p:tgtEl>
                                          <p:spTgt spid="1713154">
                                            <p:txEl>
                                              <p:pRg st="5" end="5"/>
                                            </p:txEl>
                                          </p:spTgt>
                                        </p:tgtEl>
                                        <p:attrNameLst>
                                          <p:attrName>r</p:attrName>
                                        </p:attrNameLst>
                                      </p:cBhvr>
                                    </p:animRot>
                                    <p:animRot by="1500000">
                                      <p:cBhvr>
                                        <p:cTn id="10" dur="125" fill="hold">
                                          <p:stCondLst>
                                            <p:cond delay="375"/>
                                          </p:stCondLst>
                                        </p:cTn>
                                        <p:tgtEl>
                                          <p:spTgt spid="171315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42"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a:solidFill>
                  <a:schemeClr val="hlink"/>
                </a:solidFill>
                <a:effectLst>
                  <a:outerShdw blurRad="38100" dist="38100" dir="2700000" algn="tl">
                    <a:srgbClr val="C0C0C0"/>
                  </a:outerShdw>
                </a:effectLst>
              </a:rPr>
              <a:t>如何编制计算机程序</a:t>
            </a:r>
            <a:r>
              <a:rPr lang="en-US" altLang="zh-CN" sz="2000" b="0">
                <a:effectLst>
                  <a:outerShdw blurRad="38100" dist="38100" dir="2700000" algn="tl">
                    <a:srgbClr val="C0C0C0"/>
                  </a:outerShdw>
                </a:effectLst>
                <a:latin typeface="Arial"/>
              </a:rPr>
              <a:t>——</a:t>
            </a:r>
            <a:r>
              <a:rPr lang="zh-CN" altLang="en-US" sz="2400" b="0">
                <a:latin typeface="华文琥珀" pitchFamily="2" charset="-122"/>
              </a:rPr>
              <a:t>步骤</a:t>
            </a:r>
          </a:p>
        </p:txBody>
      </p:sp>
      <p:sp>
        <p:nvSpPr>
          <p:cNvPr id="1699843" name="Rectangle 3"/>
          <p:cNvSpPr>
            <a:spLocks noGrp="1" noChangeArrowheads="1"/>
          </p:cNvSpPr>
          <p:nvPr>
            <p:ph type="body" sz="half" idx="1"/>
          </p:nvPr>
        </p:nvSpPr>
        <p:spPr>
          <a:xfrm>
            <a:off x="395288" y="1341438"/>
            <a:ext cx="8497887"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dirty="0">
                <a:solidFill>
                  <a:srgbClr val="FF0000"/>
                </a:solidFill>
              </a:rPr>
              <a:t>程序设计过程</a:t>
            </a:r>
            <a:r>
              <a:rPr lang="zh-CN" altLang="en-US" sz="3600" b="1" dirty="0"/>
              <a:t>一般包括</a:t>
            </a:r>
            <a:r>
              <a:rPr lang="en-US" altLang="zh-CN" sz="3600" b="1" dirty="0"/>
              <a:t>5</a:t>
            </a:r>
            <a:r>
              <a:rPr lang="zh-CN" altLang="en-US" sz="3600" b="1" dirty="0"/>
              <a:t>个步骤</a:t>
            </a:r>
          </a:p>
          <a:p>
            <a:pPr lvl="1"/>
            <a:r>
              <a:rPr lang="zh-CN" altLang="en-US" sz="2800" b="1" dirty="0">
                <a:solidFill>
                  <a:srgbClr val="FF0000"/>
                </a:solidFill>
              </a:rPr>
              <a:t>分析问题</a:t>
            </a:r>
          </a:p>
          <a:p>
            <a:pPr lvl="1"/>
            <a:r>
              <a:rPr lang="zh-CN" altLang="en-US" sz="2800" b="1" dirty="0">
                <a:solidFill>
                  <a:srgbClr val="FF0000"/>
                </a:solidFill>
              </a:rPr>
              <a:t>算法描述和程序设计</a:t>
            </a:r>
          </a:p>
          <a:p>
            <a:pPr lvl="1"/>
            <a:r>
              <a:rPr lang="zh-CN" altLang="en-US" sz="2800" b="1" dirty="0">
                <a:solidFill>
                  <a:srgbClr val="FF0000"/>
                </a:solidFill>
              </a:rPr>
              <a:t>编辑程序代码并编译和连接</a:t>
            </a:r>
          </a:p>
          <a:p>
            <a:pPr lvl="1"/>
            <a:r>
              <a:rPr lang="zh-CN" altLang="en-US" sz="2800" b="1" dirty="0">
                <a:solidFill>
                  <a:srgbClr val="FF0000"/>
                </a:solidFill>
              </a:rPr>
              <a:t>调试检测程序</a:t>
            </a:r>
          </a:p>
          <a:p>
            <a:pPr lvl="1"/>
            <a:r>
              <a:rPr lang="zh-CN" altLang="en-US" sz="2800" b="1" dirty="0">
                <a:solidFill>
                  <a:srgbClr val="FF0000"/>
                </a:solidFill>
              </a:rPr>
              <a:t>编写程序文档</a:t>
            </a:r>
          </a:p>
        </p:txBody>
      </p:sp>
    </p:spTree>
    <p:extLst>
      <p:ext uri="{BB962C8B-B14F-4D97-AF65-F5344CB8AC3E}">
        <p14:creationId xmlns:p14="http://schemas.microsoft.com/office/powerpoint/2010/main" val="21495374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99843">
                                            <p:txEl>
                                              <p:pRg st="0" end="0"/>
                                            </p:txEl>
                                          </p:spTgt>
                                        </p:tgtEl>
                                        <p:attrNameLst>
                                          <p:attrName>style.visibility</p:attrName>
                                        </p:attrNameLst>
                                      </p:cBhvr>
                                      <p:to>
                                        <p:strVal val="visible"/>
                                      </p:to>
                                    </p:set>
                                    <p:anim calcmode="lin" valueType="num">
                                      <p:cBhvr additive="base">
                                        <p:cTn id="7" dur="500" fill="hold"/>
                                        <p:tgtEl>
                                          <p:spTgt spid="169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4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99843">
                                            <p:txEl>
                                              <p:pRg st="1" end="1"/>
                                            </p:txEl>
                                          </p:spTgt>
                                        </p:tgtEl>
                                        <p:attrNameLst>
                                          <p:attrName>style.visibility</p:attrName>
                                        </p:attrNameLst>
                                      </p:cBhvr>
                                      <p:to>
                                        <p:strVal val="visible"/>
                                      </p:to>
                                    </p:set>
                                    <p:anim calcmode="lin" valueType="num">
                                      <p:cBhvr additive="base">
                                        <p:cTn id="12" dur="500" fill="hold"/>
                                        <p:tgtEl>
                                          <p:spTgt spid="169984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9984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699843">
                                            <p:txEl>
                                              <p:pRg st="2" end="2"/>
                                            </p:txEl>
                                          </p:spTgt>
                                        </p:tgtEl>
                                        <p:attrNameLst>
                                          <p:attrName>style.visibility</p:attrName>
                                        </p:attrNameLst>
                                      </p:cBhvr>
                                      <p:to>
                                        <p:strVal val="visible"/>
                                      </p:to>
                                    </p:set>
                                    <p:anim calcmode="lin" valueType="num">
                                      <p:cBhvr additive="base">
                                        <p:cTn id="17" dur="500" fill="hold"/>
                                        <p:tgtEl>
                                          <p:spTgt spid="16998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9984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699843">
                                            <p:txEl>
                                              <p:pRg st="3" end="3"/>
                                            </p:txEl>
                                          </p:spTgt>
                                        </p:tgtEl>
                                        <p:attrNameLst>
                                          <p:attrName>style.visibility</p:attrName>
                                        </p:attrNameLst>
                                      </p:cBhvr>
                                      <p:to>
                                        <p:strVal val="visible"/>
                                      </p:to>
                                    </p:set>
                                    <p:anim calcmode="lin" valueType="num">
                                      <p:cBhvr additive="base">
                                        <p:cTn id="22" dur="500" fill="hold"/>
                                        <p:tgtEl>
                                          <p:spTgt spid="169984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99843">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1699843">
                                            <p:txEl>
                                              <p:pRg st="4" end="4"/>
                                            </p:txEl>
                                          </p:spTgt>
                                        </p:tgtEl>
                                        <p:attrNameLst>
                                          <p:attrName>style.visibility</p:attrName>
                                        </p:attrNameLst>
                                      </p:cBhvr>
                                      <p:to>
                                        <p:strVal val="visible"/>
                                      </p:to>
                                    </p:set>
                                    <p:anim calcmode="lin" valueType="num">
                                      <p:cBhvr additive="base">
                                        <p:cTn id="27" dur="500" fill="hold"/>
                                        <p:tgtEl>
                                          <p:spTgt spid="16998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99843">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1699843">
                                            <p:txEl>
                                              <p:pRg st="5" end="5"/>
                                            </p:txEl>
                                          </p:spTgt>
                                        </p:tgtEl>
                                        <p:attrNameLst>
                                          <p:attrName>style.visibility</p:attrName>
                                        </p:attrNameLst>
                                      </p:cBhvr>
                                      <p:to>
                                        <p:strVal val="visible"/>
                                      </p:to>
                                    </p:set>
                                    <p:anim calcmode="lin" valueType="num">
                                      <p:cBhvr additive="base">
                                        <p:cTn id="32" dur="500" fill="hold"/>
                                        <p:tgtEl>
                                          <p:spTgt spid="169984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9984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2914"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语言类型</a:t>
            </a:r>
          </a:p>
        </p:txBody>
      </p:sp>
      <p:sp>
        <p:nvSpPr>
          <p:cNvPr id="1702915" name="Rectangle 3"/>
          <p:cNvSpPr>
            <a:spLocks noGrp="1" noChangeArrowheads="1"/>
          </p:cNvSpPr>
          <p:nvPr>
            <p:ph type="body" sz="half" idx="1"/>
          </p:nvPr>
        </p:nvSpPr>
        <p:spPr>
          <a:xfrm>
            <a:off x="1" y="1557338"/>
            <a:ext cx="9144000" cy="439194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3600" b="1" dirty="0"/>
              <a:t>高级语言的类型</a:t>
            </a:r>
          </a:p>
          <a:p>
            <a:pPr lvl="1"/>
            <a:r>
              <a:rPr lang="zh-CN" altLang="en-US" sz="2800" b="1" dirty="0">
                <a:solidFill>
                  <a:srgbClr val="FF0000"/>
                </a:solidFill>
              </a:rPr>
              <a:t>面向过程的</a:t>
            </a:r>
            <a:r>
              <a:rPr lang="zh-CN" altLang="en-US" sz="2800" b="1" dirty="0" smtClean="0">
                <a:solidFill>
                  <a:srgbClr val="FF0000"/>
                </a:solidFill>
              </a:rPr>
              <a:t>语言：如</a:t>
            </a:r>
            <a:r>
              <a:rPr lang="en-US" altLang="zh-CN" sz="2800" b="1" dirty="0" smtClean="0">
                <a:solidFill>
                  <a:srgbClr val="FF0000"/>
                </a:solidFill>
              </a:rPr>
              <a:t>C</a:t>
            </a:r>
            <a:r>
              <a:rPr lang="zh-CN" altLang="en-US" sz="2800" b="1" dirty="0" smtClean="0">
                <a:solidFill>
                  <a:srgbClr val="FF0000"/>
                </a:solidFill>
              </a:rPr>
              <a:t>、</a:t>
            </a:r>
            <a:r>
              <a:rPr lang="en-US" altLang="zh-CN" sz="2800" b="1" dirty="0" smtClean="0">
                <a:solidFill>
                  <a:srgbClr val="FF0000"/>
                </a:solidFill>
              </a:rPr>
              <a:t>Basic</a:t>
            </a:r>
            <a:endParaRPr lang="zh-CN" altLang="en-US" sz="2800" b="1" dirty="0">
              <a:solidFill>
                <a:srgbClr val="FF0000"/>
              </a:solidFill>
            </a:endParaRPr>
          </a:p>
          <a:p>
            <a:pPr lvl="1"/>
            <a:r>
              <a:rPr lang="zh-CN" altLang="en-US" sz="2800" b="1" dirty="0">
                <a:solidFill>
                  <a:srgbClr val="FF0000"/>
                </a:solidFill>
              </a:rPr>
              <a:t>面向对象的</a:t>
            </a:r>
            <a:r>
              <a:rPr lang="zh-CN" altLang="en-US" sz="2800" b="1" dirty="0" smtClean="0">
                <a:solidFill>
                  <a:srgbClr val="FF0000"/>
                </a:solidFill>
              </a:rPr>
              <a:t>语言：如</a:t>
            </a:r>
            <a:r>
              <a:rPr lang="en-US" altLang="zh-CN" sz="2800" b="1" dirty="0" smtClean="0">
                <a:solidFill>
                  <a:srgbClr val="FF0000"/>
                </a:solidFill>
              </a:rPr>
              <a:t>C++</a:t>
            </a:r>
            <a:r>
              <a:rPr lang="zh-CN" altLang="en-US" sz="2800" b="1" dirty="0" smtClean="0">
                <a:solidFill>
                  <a:srgbClr val="FF0000"/>
                </a:solidFill>
              </a:rPr>
              <a:t>，</a:t>
            </a:r>
            <a:r>
              <a:rPr lang="en-US" altLang="zh-CN" sz="2800" b="1" dirty="0" smtClean="0">
                <a:solidFill>
                  <a:srgbClr val="FF0000"/>
                </a:solidFill>
              </a:rPr>
              <a:t>Visual Basic</a:t>
            </a:r>
            <a:r>
              <a:rPr lang="zh-CN" altLang="en-US" sz="2800" b="1" dirty="0" smtClean="0">
                <a:solidFill>
                  <a:srgbClr val="FF0000"/>
                </a:solidFill>
              </a:rPr>
              <a:t>，</a:t>
            </a:r>
            <a:r>
              <a:rPr lang="en-US" altLang="zh-CN" sz="2800" b="1" dirty="0" smtClean="0">
                <a:solidFill>
                  <a:srgbClr val="FF0000"/>
                </a:solidFill>
              </a:rPr>
              <a:t>Java</a:t>
            </a:r>
            <a:endParaRPr lang="zh-CN" altLang="en-US" sz="2800" b="1" dirty="0">
              <a:solidFill>
                <a:srgbClr val="FF0000"/>
              </a:solidFill>
            </a:endParaRPr>
          </a:p>
          <a:p>
            <a:pPr lvl="1"/>
            <a:r>
              <a:rPr lang="zh-CN" altLang="en-US" sz="2800" b="1" dirty="0">
                <a:solidFill>
                  <a:srgbClr val="FF0000"/>
                </a:solidFill>
              </a:rPr>
              <a:t>面向问题的</a:t>
            </a:r>
            <a:r>
              <a:rPr lang="zh-CN" altLang="en-US" sz="2800" b="1" dirty="0" smtClean="0">
                <a:solidFill>
                  <a:srgbClr val="FF0000"/>
                </a:solidFill>
              </a:rPr>
              <a:t>语言：如</a:t>
            </a:r>
            <a:r>
              <a:rPr lang="en-US" altLang="zh-CN" sz="2800" b="1" dirty="0" smtClean="0">
                <a:solidFill>
                  <a:srgbClr val="FF0000"/>
                </a:solidFill>
              </a:rPr>
              <a:t>SQL</a:t>
            </a:r>
            <a:endParaRPr lang="zh-CN" altLang="en-US" sz="2800" b="1" dirty="0">
              <a:solidFill>
                <a:srgbClr val="FF0000"/>
              </a:solidFill>
            </a:endParaRPr>
          </a:p>
        </p:txBody>
      </p:sp>
    </p:spTree>
    <p:extLst>
      <p:ext uri="{BB962C8B-B14F-4D97-AF65-F5344CB8AC3E}">
        <p14:creationId xmlns:p14="http://schemas.microsoft.com/office/powerpoint/2010/main" val="4264159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02915">
                                            <p:txEl>
                                              <p:pRg st="0" end="0"/>
                                            </p:txEl>
                                          </p:spTgt>
                                        </p:tgtEl>
                                        <p:attrNameLst>
                                          <p:attrName>style.visibility</p:attrName>
                                        </p:attrNameLst>
                                      </p:cBhvr>
                                      <p:to>
                                        <p:strVal val="visible"/>
                                      </p:to>
                                    </p:set>
                                    <p:anim calcmode="lin" valueType="num">
                                      <p:cBhvr additive="base">
                                        <p:cTn id="7" dur="500" fill="hold"/>
                                        <p:tgtEl>
                                          <p:spTgt spid="1702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0291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02915">
                                            <p:txEl>
                                              <p:pRg st="1" end="1"/>
                                            </p:txEl>
                                          </p:spTgt>
                                        </p:tgtEl>
                                        <p:attrNameLst>
                                          <p:attrName>style.visibility</p:attrName>
                                        </p:attrNameLst>
                                      </p:cBhvr>
                                      <p:to>
                                        <p:strVal val="visible"/>
                                      </p:to>
                                    </p:set>
                                    <p:anim calcmode="lin" valueType="num">
                                      <p:cBhvr additive="base">
                                        <p:cTn id="12" dur="500" fill="hold"/>
                                        <p:tgtEl>
                                          <p:spTgt spid="170291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0291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02915">
                                            <p:txEl>
                                              <p:pRg st="2" end="2"/>
                                            </p:txEl>
                                          </p:spTgt>
                                        </p:tgtEl>
                                        <p:attrNameLst>
                                          <p:attrName>style.visibility</p:attrName>
                                        </p:attrNameLst>
                                      </p:cBhvr>
                                      <p:to>
                                        <p:strVal val="visible"/>
                                      </p:to>
                                    </p:set>
                                    <p:anim calcmode="lin" valueType="num">
                                      <p:cBhvr additive="base">
                                        <p:cTn id="17" dur="500" fill="hold"/>
                                        <p:tgtEl>
                                          <p:spTgt spid="17029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0291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702915">
                                            <p:txEl>
                                              <p:pRg st="3" end="3"/>
                                            </p:txEl>
                                          </p:spTgt>
                                        </p:tgtEl>
                                        <p:attrNameLst>
                                          <p:attrName>style.visibility</p:attrName>
                                        </p:attrNameLst>
                                      </p:cBhvr>
                                      <p:to>
                                        <p:strVal val="visible"/>
                                      </p:to>
                                    </p:set>
                                    <p:anim calcmode="lin" valueType="num">
                                      <p:cBhvr additive="base">
                                        <p:cTn id="22" dur="500" fill="hold"/>
                                        <p:tgtEl>
                                          <p:spTgt spid="170291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02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1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语言类型</a:t>
            </a:r>
          </a:p>
        </p:txBody>
      </p:sp>
      <p:sp>
        <p:nvSpPr>
          <p:cNvPr id="1704963" name="Rectangle 3"/>
          <p:cNvSpPr>
            <a:spLocks noGrp="1" noChangeArrowheads="1"/>
          </p:cNvSpPr>
          <p:nvPr>
            <p:ph type="body" sz="half" idx="1"/>
          </p:nvPr>
        </p:nvSpPr>
        <p:spPr>
          <a:xfrm>
            <a:off x="323850" y="1341438"/>
            <a:ext cx="8353425" cy="41751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342900" lvl="1" indent="-342900">
              <a:buClr>
                <a:schemeClr val="tx2"/>
              </a:buClr>
            </a:pPr>
            <a:r>
              <a:rPr lang="zh-CN" altLang="en-US" sz="2600" b="1" dirty="0"/>
              <a:t>面向过程的</a:t>
            </a:r>
            <a:r>
              <a:rPr lang="zh-CN" altLang="en-US" sz="2600" b="1" dirty="0" smtClean="0"/>
              <a:t>语言</a:t>
            </a:r>
            <a:r>
              <a:rPr lang="zh-CN" altLang="en-US" sz="2800" b="1" dirty="0"/>
              <a:t>： </a:t>
            </a:r>
            <a:r>
              <a:rPr lang="zh-CN" altLang="en-US" sz="2800" b="1" dirty="0" smtClean="0">
                <a:solidFill>
                  <a:srgbClr val="FF0000"/>
                </a:solidFill>
              </a:rPr>
              <a:t>如</a:t>
            </a:r>
            <a:r>
              <a:rPr lang="en-US" altLang="zh-CN" sz="2800" b="1" dirty="0">
                <a:solidFill>
                  <a:srgbClr val="FF0000"/>
                </a:solidFill>
              </a:rPr>
              <a:t>C</a:t>
            </a:r>
            <a:r>
              <a:rPr lang="zh-CN" altLang="en-US" sz="2800" b="1" dirty="0">
                <a:solidFill>
                  <a:srgbClr val="FF0000"/>
                </a:solidFill>
              </a:rPr>
              <a:t>、</a:t>
            </a:r>
            <a:r>
              <a:rPr lang="en-US" altLang="zh-CN" sz="2800" b="1" dirty="0" smtClean="0">
                <a:solidFill>
                  <a:srgbClr val="FF0000"/>
                </a:solidFill>
              </a:rPr>
              <a:t>Basic</a:t>
            </a:r>
            <a:endParaRPr lang="zh-CN" altLang="en-US" sz="2600" b="1" dirty="0"/>
          </a:p>
          <a:p>
            <a:pPr lvl="1"/>
            <a:r>
              <a:rPr lang="zh-CN" altLang="en-US" sz="2400" b="1" dirty="0"/>
              <a:t>面向过程语言是以过程或函数为基础的，用计算机能够理解的逻辑来描述需要解决的问题、具体的实现方法、和步骤。</a:t>
            </a:r>
          </a:p>
          <a:p>
            <a:pPr lvl="1"/>
            <a:r>
              <a:rPr lang="zh-CN" altLang="en-US" sz="2400" b="1" dirty="0"/>
              <a:t>用面向过程的语言编写的程序需要详细描述解题的过程和细节。</a:t>
            </a:r>
          </a:p>
          <a:p>
            <a:pPr lvl="1"/>
            <a:r>
              <a:rPr lang="zh-CN" altLang="en-US" sz="2400" b="1" dirty="0"/>
              <a:t>具有很强的逻辑思路和编程思想</a:t>
            </a:r>
            <a:r>
              <a:rPr lang="zh-CN" altLang="en-US" sz="2400" b="1" dirty="0" smtClean="0"/>
              <a:t>。</a:t>
            </a:r>
            <a:endParaRPr lang="zh-CN" altLang="en-US" sz="2400" b="1" dirty="0"/>
          </a:p>
        </p:txBody>
      </p:sp>
    </p:spTree>
    <p:extLst>
      <p:ext uri="{BB962C8B-B14F-4D97-AF65-F5344CB8AC3E}">
        <p14:creationId xmlns:p14="http://schemas.microsoft.com/office/powerpoint/2010/main" val="39464763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04963">
                                            <p:txEl>
                                              <p:pRg st="0" end="0"/>
                                            </p:txEl>
                                          </p:spTgt>
                                        </p:tgtEl>
                                        <p:attrNameLst>
                                          <p:attrName>style.visibility</p:attrName>
                                        </p:attrNameLst>
                                      </p:cBhvr>
                                      <p:to>
                                        <p:strVal val="visible"/>
                                      </p:to>
                                    </p:set>
                                    <p:anim calcmode="lin" valueType="num">
                                      <p:cBhvr additive="base">
                                        <p:cTn id="7" dur="500" fill="hold"/>
                                        <p:tgtEl>
                                          <p:spTgt spid="17049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049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704963">
                                            <p:txEl>
                                              <p:pRg st="1" end="1"/>
                                            </p:txEl>
                                          </p:spTgt>
                                        </p:tgtEl>
                                        <p:attrNameLst>
                                          <p:attrName>style.visibility</p:attrName>
                                        </p:attrNameLst>
                                      </p:cBhvr>
                                      <p:to>
                                        <p:strVal val="visible"/>
                                      </p:to>
                                    </p:set>
                                    <p:anim calcmode="lin" valueType="num">
                                      <p:cBhvr additive="base">
                                        <p:cTn id="12" dur="500" fill="hold"/>
                                        <p:tgtEl>
                                          <p:spTgt spid="170496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049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704963">
                                            <p:txEl>
                                              <p:pRg st="2" end="2"/>
                                            </p:txEl>
                                          </p:spTgt>
                                        </p:tgtEl>
                                        <p:attrNameLst>
                                          <p:attrName>style.visibility</p:attrName>
                                        </p:attrNameLst>
                                      </p:cBhvr>
                                      <p:to>
                                        <p:strVal val="visible"/>
                                      </p:to>
                                    </p:set>
                                    <p:anim calcmode="lin" valueType="num">
                                      <p:cBhvr additive="base">
                                        <p:cTn id="17" dur="500" fill="hold"/>
                                        <p:tgtEl>
                                          <p:spTgt spid="170496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0496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704963">
                                            <p:txEl>
                                              <p:pRg st="3" end="3"/>
                                            </p:txEl>
                                          </p:spTgt>
                                        </p:tgtEl>
                                        <p:attrNameLst>
                                          <p:attrName>style.visibility</p:attrName>
                                        </p:attrNameLst>
                                      </p:cBhvr>
                                      <p:to>
                                        <p:strVal val="visible"/>
                                      </p:to>
                                    </p:set>
                                    <p:anim calcmode="lin" valueType="num">
                                      <p:cBhvr additive="base">
                                        <p:cTn id="22" dur="500" fill="hold"/>
                                        <p:tgtEl>
                                          <p:spTgt spid="170496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04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4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0258" name="Rectangle 2"/>
          <p:cNvSpPr>
            <a:spLocks noGrp="1" noChangeArrowheads="1"/>
          </p:cNvSpPr>
          <p:nvPr>
            <p:ph type="title"/>
          </p:nvPr>
        </p:nvSpPr>
        <p:spPr>
          <a:xfrm>
            <a:off x="1476375" y="71438"/>
            <a:ext cx="5722938" cy="836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60259" name="Rectangle 3"/>
          <p:cNvSpPr>
            <a:spLocks noGrp="1" noChangeArrowheads="1"/>
          </p:cNvSpPr>
          <p:nvPr>
            <p:ph type="body" sz="half" idx="1"/>
          </p:nvPr>
        </p:nvSpPr>
        <p:spPr>
          <a:xfrm>
            <a:off x="0" y="1341438"/>
            <a:ext cx="8893175" cy="71913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pPr>
            <a:r>
              <a:rPr lang="zh-CN" altLang="en-US" sz="2600" b="1" dirty="0">
                <a:solidFill>
                  <a:srgbClr val="FF0000"/>
                </a:solidFill>
              </a:rPr>
              <a:t>软件是计算机系统中的程序、数据及其相关文档的总称。</a:t>
            </a:r>
            <a:endParaRPr lang="zh-CN" altLang="en-US" sz="2600" dirty="0">
              <a:solidFill>
                <a:srgbClr val="FF0000"/>
              </a:solidFill>
            </a:endParaRPr>
          </a:p>
        </p:txBody>
      </p:sp>
      <p:pic>
        <p:nvPicPr>
          <p:cNvPr id="1760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9144000" cy="3062287"/>
          </a:xfrm>
          <a:prstGeom prst="rect">
            <a:avLst/>
          </a:prstGeom>
          <a:solidFill>
            <a:schemeClr val="bg1"/>
          </a:solidFill>
          <a:ln>
            <a:noFill/>
          </a:ln>
          <a:extLst>
            <a:ext uri="{91240B29-F687-4F45-9708-019B960494DF}">
              <a14:hiddenLine xmlns:a14="http://schemas.microsoft.com/office/drawing/2010/main" w="9525">
                <a:solidFill>
                  <a:srgbClr val="333399"/>
                </a:solidFill>
                <a:miter lim="800000"/>
                <a:headEnd/>
                <a:tailEnd/>
              </a14:hiddenLine>
            </a:ext>
          </a:extLst>
        </p:spPr>
      </p:pic>
    </p:spTree>
    <p:extLst>
      <p:ext uri="{BB962C8B-B14F-4D97-AF65-F5344CB8AC3E}">
        <p14:creationId xmlns:p14="http://schemas.microsoft.com/office/powerpoint/2010/main" val="1956405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60259">
                                            <p:txEl>
                                              <p:pRg st="0" end="0"/>
                                            </p:txEl>
                                          </p:spTgt>
                                        </p:tgtEl>
                                        <p:attrNameLst>
                                          <p:attrName>style.visibility</p:attrName>
                                        </p:attrNameLst>
                                      </p:cBhvr>
                                      <p:to>
                                        <p:strVal val="visible"/>
                                      </p:to>
                                    </p:set>
                                    <p:anim calcmode="lin" valueType="num">
                                      <p:cBhvr additive="base">
                                        <p:cTn id="7" dur="500" fill="hold"/>
                                        <p:tgtEl>
                                          <p:spTgt spid="1760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02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760260"/>
                                        </p:tgtEl>
                                        <p:attrNameLst>
                                          <p:attrName>style.visibility</p:attrName>
                                        </p:attrNameLst>
                                      </p:cBhvr>
                                      <p:to>
                                        <p:strVal val="visible"/>
                                      </p:to>
                                    </p:set>
                                    <p:anim calcmode="lin" valueType="num">
                                      <p:cBhvr additive="base">
                                        <p:cTn id="12" dur="500" fill="hold"/>
                                        <p:tgtEl>
                                          <p:spTgt spid="1760260"/>
                                        </p:tgtEl>
                                        <p:attrNameLst>
                                          <p:attrName>ppt_x</p:attrName>
                                        </p:attrNameLst>
                                      </p:cBhvr>
                                      <p:tavLst>
                                        <p:tav tm="0">
                                          <p:val>
                                            <p:strVal val="#ppt_x"/>
                                          </p:val>
                                        </p:tav>
                                        <p:tav tm="100000">
                                          <p:val>
                                            <p:strVal val="#ppt_x"/>
                                          </p:val>
                                        </p:tav>
                                      </p:tavLst>
                                    </p:anim>
                                    <p:anim calcmode="lin" valueType="num">
                                      <p:cBhvr additive="base">
                                        <p:cTn id="13" dur="500" fill="hold"/>
                                        <p:tgtEl>
                                          <p:spTgt spid="1760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025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语言类型</a:t>
            </a:r>
          </a:p>
        </p:txBody>
      </p:sp>
      <p:sp>
        <p:nvSpPr>
          <p:cNvPr id="1701891" name="Rectangle 3"/>
          <p:cNvSpPr>
            <a:spLocks noGrp="1" noChangeArrowheads="1"/>
          </p:cNvSpPr>
          <p:nvPr>
            <p:ph type="body" sz="half" idx="1"/>
          </p:nvPr>
        </p:nvSpPr>
        <p:spPr>
          <a:xfrm>
            <a:off x="250825" y="1341438"/>
            <a:ext cx="8713788" cy="42481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600" b="1" dirty="0">
                <a:solidFill>
                  <a:srgbClr val="FF0000"/>
                </a:solidFill>
              </a:rPr>
              <a:t>面向对象的</a:t>
            </a:r>
            <a:r>
              <a:rPr lang="zh-CN" altLang="en-US" sz="2600" b="1" dirty="0" smtClean="0">
                <a:solidFill>
                  <a:srgbClr val="FF0000"/>
                </a:solidFill>
              </a:rPr>
              <a:t>语言：</a:t>
            </a:r>
            <a:r>
              <a:rPr lang="zh-CN" altLang="en-US" sz="2400" b="1" dirty="0" smtClean="0">
                <a:solidFill>
                  <a:srgbClr val="FF0000"/>
                </a:solidFill>
              </a:rPr>
              <a:t>如</a:t>
            </a:r>
            <a:r>
              <a:rPr lang="en-US" altLang="zh-CN" sz="2400" b="1" dirty="0">
                <a:solidFill>
                  <a:srgbClr val="FF0000"/>
                </a:solidFill>
              </a:rPr>
              <a:t>C++</a:t>
            </a:r>
            <a:r>
              <a:rPr lang="zh-CN" altLang="en-US" sz="2400" b="1" dirty="0">
                <a:solidFill>
                  <a:srgbClr val="FF0000"/>
                </a:solidFill>
              </a:rPr>
              <a:t>，</a:t>
            </a:r>
            <a:r>
              <a:rPr lang="en-US" altLang="zh-CN" sz="2400" b="1" dirty="0">
                <a:solidFill>
                  <a:srgbClr val="FF0000"/>
                </a:solidFill>
              </a:rPr>
              <a:t>Visual Basic</a:t>
            </a:r>
            <a:r>
              <a:rPr lang="zh-CN" altLang="en-US" sz="2400" b="1" dirty="0">
                <a:solidFill>
                  <a:srgbClr val="FF0000"/>
                </a:solidFill>
              </a:rPr>
              <a:t>，</a:t>
            </a:r>
            <a:r>
              <a:rPr lang="en-US" altLang="zh-CN" sz="2400" b="1" dirty="0">
                <a:solidFill>
                  <a:srgbClr val="FF0000"/>
                </a:solidFill>
              </a:rPr>
              <a:t>Java</a:t>
            </a:r>
            <a:endParaRPr lang="zh-CN" altLang="en-US" sz="2600" b="1" dirty="0">
              <a:solidFill>
                <a:srgbClr val="FF0000"/>
              </a:solidFill>
            </a:endParaRPr>
          </a:p>
          <a:p>
            <a:pPr lvl="1"/>
            <a:r>
              <a:rPr lang="zh-CN" altLang="en-US" sz="2400" b="1" dirty="0"/>
              <a:t>面向对象语言将客观事物看做具有属性和行为的对象，通过抽象找出同一类对象的共同属性和行为，形成类。</a:t>
            </a:r>
          </a:p>
          <a:p>
            <a:pPr lvl="1"/>
            <a:r>
              <a:rPr lang="zh-CN" altLang="en-US" sz="2400" b="1" dirty="0" smtClean="0"/>
              <a:t>它</a:t>
            </a:r>
            <a:r>
              <a:rPr lang="zh-CN" altLang="en-US" sz="2400" b="1" dirty="0"/>
              <a:t>提高了程序的重复使用能力，简化了编写的复杂性和提高了程序开发的效率。</a:t>
            </a:r>
          </a:p>
          <a:p>
            <a:pPr lvl="1"/>
            <a:r>
              <a:rPr lang="zh-CN" altLang="en-US" sz="2200" b="1" dirty="0" smtClean="0"/>
              <a:t>面向对象语言的主要特点：</a:t>
            </a:r>
            <a:r>
              <a:rPr lang="zh-CN" altLang="en-US" sz="2200" b="1" dirty="0" smtClean="0">
                <a:solidFill>
                  <a:srgbClr val="FF0000"/>
                </a:solidFill>
              </a:rPr>
              <a:t>封装，多态，继承</a:t>
            </a:r>
            <a:endParaRPr lang="zh-CN" altLang="en-US" sz="2200" dirty="0">
              <a:solidFill>
                <a:srgbClr val="FF0000"/>
              </a:solidFill>
            </a:endParaRPr>
          </a:p>
        </p:txBody>
      </p:sp>
    </p:spTree>
    <p:extLst>
      <p:ext uri="{BB962C8B-B14F-4D97-AF65-F5344CB8AC3E}">
        <p14:creationId xmlns:p14="http://schemas.microsoft.com/office/powerpoint/2010/main" val="1112660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01891">
                                            <p:txEl>
                                              <p:pRg st="0" end="0"/>
                                            </p:txEl>
                                          </p:spTgt>
                                        </p:tgtEl>
                                        <p:attrNameLst>
                                          <p:attrName>style.visibility</p:attrName>
                                        </p:attrNameLst>
                                      </p:cBhvr>
                                      <p:to>
                                        <p:strVal val="visible"/>
                                      </p:to>
                                    </p:set>
                                    <p:anim calcmode="lin" valueType="num">
                                      <p:cBhvr additive="base">
                                        <p:cTn id="7" dur="500" fill="hold"/>
                                        <p:tgtEl>
                                          <p:spTgt spid="1701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0189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01891">
                                            <p:txEl>
                                              <p:pRg st="1" end="1"/>
                                            </p:txEl>
                                          </p:spTgt>
                                        </p:tgtEl>
                                        <p:attrNameLst>
                                          <p:attrName>style.visibility</p:attrName>
                                        </p:attrNameLst>
                                      </p:cBhvr>
                                      <p:to>
                                        <p:strVal val="visible"/>
                                      </p:to>
                                    </p:set>
                                    <p:anim calcmode="lin" valueType="num">
                                      <p:cBhvr additive="base">
                                        <p:cTn id="12" dur="500" fill="hold"/>
                                        <p:tgtEl>
                                          <p:spTgt spid="170189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0189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01891">
                                            <p:txEl>
                                              <p:pRg st="2" end="2"/>
                                            </p:txEl>
                                          </p:spTgt>
                                        </p:tgtEl>
                                        <p:attrNameLst>
                                          <p:attrName>style.visibility</p:attrName>
                                        </p:attrNameLst>
                                      </p:cBhvr>
                                      <p:to>
                                        <p:strVal val="visible"/>
                                      </p:to>
                                    </p:set>
                                    <p:anim calcmode="lin" valueType="num">
                                      <p:cBhvr additive="base">
                                        <p:cTn id="17" dur="500" fill="hold"/>
                                        <p:tgtEl>
                                          <p:spTgt spid="17018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0189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01891">
                                            <p:txEl>
                                              <p:pRg st="3" end="3"/>
                                            </p:txEl>
                                          </p:spTgt>
                                        </p:tgtEl>
                                        <p:attrNameLst>
                                          <p:attrName>style.visibility</p:attrName>
                                        </p:attrNameLst>
                                      </p:cBhvr>
                                      <p:to>
                                        <p:strVal val="visible"/>
                                      </p:to>
                                    </p:set>
                                    <p:anim calcmode="lin" valueType="num">
                                      <p:cBhvr additive="base">
                                        <p:cTn id="22" dur="500" fill="hold"/>
                                        <p:tgtEl>
                                          <p:spTgt spid="170189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01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3938"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语言类型</a:t>
            </a:r>
          </a:p>
        </p:txBody>
      </p:sp>
      <p:sp>
        <p:nvSpPr>
          <p:cNvPr id="1703939" name="Rectangle 3"/>
          <p:cNvSpPr>
            <a:spLocks noGrp="1" noChangeArrowheads="1"/>
          </p:cNvSpPr>
          <p:nvPr>
            <p:ph type="body" sz="half" idx="1"/>
          </p:nvPr>
        </p:nvSpPr>
        <p:spPr>
          <a:xfrm>
            <a:off x="0" y="1196975"/>
            <a:ext cx="8893175" cy="439261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90000"/>
              </a:lnSpc>
            </a:pPr>
            <a:r>
              <a:rPr lang="zh-CN" altLang="en-US" sz="2600" b="1" dirty="0"/>
              <a:t>面向问题的语言：</a:t>
            </a:r>
            <a:r>
              <a:rPr lang="zh-CN" altLang="en-US" sz="2600" b="1" dirty="0">
                <a:solidFill>
                  <a:srgbClr val="FF0000"/>
                </a:solidFill>
              </a:rPr>
              <a:t>如</a:t>
            </a:r>
            <a:r>
              <a:rPr lang="en-US" altLang="zh-CN" sz="2600" b="1" dirty="0" smtClean="0">
                <a:solidFill>
                  <a:srgbClr val="FF0000"/>
                </a:solidFill>
              </a:rPr>
              <a:t>SQL</a:t>
            </a:r>
            <a:endParaRPr lang="zh-CN" altLang="en-US" sz="2600" b="1" dirty="0">
              <a:solidFill>
                <a:srgbClr val="FF0000"/>
              </a:solidFill>
            </a:endParaRPr>
          </a:p>
          <a:p>
            <a:pPr lvl="1">
              <a:lnSpc>
                <a:spcPct val="90000"/>
              </a:lnSpc>
            </a:pPr>
            <a:r>
              <a:rPr lang="zh-CN" altLang="en-US" sz="2400" b="1" dirty="0"/>
              <a:t>面向问题的语言在解决问题时，不必关心问题的求解算法和求解的过程，不用“编程”的方式就可以实现应用系统的设计和开发。</a:t>
            </a:r>
          </a:p>
          <a:p>
            <a:pPr lvl="1">
              <a:lnSpc>
                <a:spcPct val="90000"/>
              </a:lnSpc>
            </a:pPr>
            <a:r>
              <a:rPr lang="zh-CN" altLang="en-US" sz="2200" b="1" dirty="0"/>
              <a:t>例如，利用在显示屏上和用户交互的方式，通过操作屏幕上的窗口、按钮、图标、用户填表等实现所需的应用系统。</a:t>
            </a:r>
          </a:p>
          <a:p>
            <a:pPr lvl="1">
              <a:lnSpc>
                <a:spcPct val="90000"/>
              </a:lnSpc>
            </a:pPr>
            <a:r>
              <a:rPr lang="zh-CN" altLang="en-US" sz="2200" b="1" dirty="0"/>
              <a:t>面向问题的语言看起来不像计算机程序设计语言。</a:t>
            </a:r>
          </a:p>
          <a:p>
            <a:pPr lvl="1">
              <a:lnSpc>
                <a:spcPct val="90000"/>
              </a:lnSpc>
            </a:pPr>
            <a:r>
              <a:rPr lang="zh-CN" altLang="en-US" sz="2400" b="1" dirty="0"/>
              <a:t>它是一种快速高效开发应用软件的工具，面向问题的语言往往和数据库系统紧密相联，可以直接高效地处理数据库。</a:t>
            </a:r>
          </a:p>
          <a:p>
            <a:pPr lvl="1">
              <a:lnSpc>
                <a:spcPct val="90000"/>
              </a:lnSpc>
            </a:pPr>
            <a:r>
              <a:rPr lang="zh-CN" altLang="en-US" sz="2400" b="1" dirty="0"/>
              <a:t>这种新一代的软件开发工具也可称为第四代语言。</a:t>
            </a:r>
          </a:p>
        </p:txBody>
      </p:sp>
    </p:spTree>
    <p:extLst>
      <p:ext uri="{BB962C8B-B14F-4D97-AF65-F5344CB8AC3E}">
        <p14:creationId xmlns:p14="http://schemas.microsoft.com/office/powerpoint/2010/main" val="2568610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03939">
                                            <p:txEl>
                                              <p:pRg st="0" end="0"/>
                                            </p:txEl>
                                          </p:spTgt>
                                        </p:tgtEl>
                                        <p:attrNameLst>
                                          <p:attrName>style.visibility</p:attrName>
                                        </p:attrNameLst>
                                      </p:cBhvr>
                                      <p:to>
                                        <p:strVal val="visible"/>
                                      </p:to>
                                    </p:set>
                                    <p:anim calcmode="lin" valueType="num">
                                      <p:cBhvr additive="base">
                                        <p:cTn id="7" dur="500" fill="hold"/>
                                        <p:tgtEl>
                                          <p:spTgt spid="170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039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703939">
                                            <p:txEl>
                                              <p:pRg st="1" end="1"/>
                                            </p:txEl>
                                          </p:spTgt>
                                        </p:tgtEl>
                                        <p:attrNameLst>
                                          <p:attrName>style.visibility</p:attrName>
                                        </p:attrNameLst>
                                      </p:cBhvr>
                                      <p:to>
                                        <p:strVal val="visible"/>
                                      </p:to>
                                    </p:set>
                                    <p:anim calcmode="lin" valueType="num">
                                      <p:cBhvr additive="base">
                                        <p:cTn id="12" dur="500" fill="hold"/>
                                        <p:tgtEl>
                                          <p:spTgt spid="170393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0393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703939">
                                            <p:txEl>
                                              <p:pRg st="2" end="2"/>
                                            </p:txEl>
                                          </p:spTgt>
                                        </p:tgtEl>
                                        <p:attrNameLst>
                                          <p:attrName>style.visibility</p:attrName>
                                        </p:attrNameLst>
                                      </p:cBhvr>
                                      <p:to>
                                        <p:strVal val="visible"/>
                                      </p:to>
                                    </p:set>
                                    <p:anim calcmode="lin" valueType="num">
                                      <p:cBhvr additive="base">
                                        <p:cTn id="17" dur="500" fill="hold"/>
                                        <p:tgtEl>
                                          <p:spTgt spid="17039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0393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703939">
                                            <p:txEl>
                                              <p:pRg st="3" end="3"/>
                                            </p:txEl>
                                          </p:spTgt>
                                        </p:tgtEl>
                                        <p:attrNameLst>
                                          <p:attrName>style.visibility</p:attrName>
                                        </p:attrNameLst>
                                      </p:cBhvr>
                                      <p:to>
                                        <p:strVal val="visible"/>
                                      </p:to>
                                    </p:set>
                                    <p:anim calcmode="lin" valueType="num">
                                      <p:cBhvr additive="base">
                                        <p:cTn id="22" dur="500" fill="hold"/>
                                        <p:tgtEl>
                                          <p:spTgt spid="170393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0393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703939">
                                            <p:txEl>
                                              <p:pRg st="4" end="4"/>
                                            </p:txEl>
                                          </p:spTgt>
                                        </p:tgtEl>
                                        <p:attrNameLst>
                                          <p:attrName>style.visibility</p:attrName>
                                        </p:attrNameLst>
                                      </p:cBhvr>
                                      <p:to>
                                        <p:strVal val="visible"/>
                                      </p:to>
                                    </p:set>
                                    <p:anim calcmode="lin" valueType="num">
                                      <p:cBhvr additive="base">
                                        <p:cTn id="27" dur="500" fill="hold"/>
                                        <p:tgtEl>
                                          <p:spTgt spid="170393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0393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12" fill="hold" grpId="0" nodeType="afterEffect">
                                  <p:stCondLst>
                                    <p:cond delay="0"/>
                                  </p:stCondLst>
                                  <p:childTnLst>
                                    <p:set>
                                      <p:cBhvr>
                                        <p:cTn id="31" dur="1" fill="hold">
                                          <p:stCondLst>
                                            <p:cond delay="0"/>
                                          </p:stCondLst>
                                        </p:cTn>
                                        <p:tgtEl>
                                          <p:spTgt spid="1703939">
                                            <p:txEl>
                                              <p:pRg st="5" end="5"/>
                                            </p:txEl>
                                          </p:spTgt>
                                        </p:tgtEl>
                                        <p:attrNameLst>
                                          <p:attrName>style.visibility</p:attrName>
                                        </p:attrNameLst>
                                      </p:cBhvr>
                                      <p:to>
                                        <p:strVal val="visible"/>
                                      </p:to>
                                    </p:set>
                                    <p:anim calcmode="lin" valueType="num">
                                      <p:cBhvr additive="base">
                                        <p:cTn id="32" dur="500" fill="hold"/>
                                        <p:tgtEl>
                                          <p:spTgt spid="170393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03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3939"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7010"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方法</a:t>
            </a:r>
          </a:p>
        </p:txBody>
      </p:sp>
      <p:sp>
        <p:nvSpPr>
          <p:cNvPr id="1707011" name="Rectangle 3"/>
          <p:cNvSpPr>
            <a:spLocks noGrp="1" noChangeArrowheads="1"/>
          </p:cNvSpPr>
          <p:nvPr>
            <p:ph type="body" sz="half" idx="1"/>
          </p:nvPr>
        </p:nvSpPr>
        <p:spPr>
          <a:xfrm>
            <a:off x="611188" y="1341438"/>
            <a:ext cx="7921625" cy="29527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4000" b="1"/>
              <a:t>程序设计方法</a:t>
            </a:r>
          </a:p>
          <a:p>
            <a:pPr lvl="1"/>
            <a:r>
              <a:rPr lang="zh-CN" altLang="en-US" sz="3600" b="1"/>
              <a:t>结构化程序设计</a:t>
            </a:r>
          </a:p>
          <a:p>
            <a:pPr lvl="1"/>
            <a:r>
              <a:rPr lang="zh-CN" altLang="en-US" sz="3600" b="1"/>
              <a:t>面向对象程序设计</a:t>
            </a:r>
          </a:p>
          <a:p>
            <a:pPr lvl="1"/>
            <a:endParaRPr lang="en-US" altLang="zh-CN" sz="2200" b="1"/>
          </a:p>
        </p:txBody>
      </p:sp>
    </p:spTree>
    <p:extLst>
      <p:ext uri="{BB962C8B-B14F-4D97-AF65-F5344CB8AC3E}">
        <p14:creationId xmlns:p14="http://schemas.microsoft.com/office/powerpoint/2010/main" val="16273087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07011">
                                            <p:txEl>
                                              <p:pRg st="0" end="0"/>
                                            </p:txEl>
                                          </p:spTgt>
                                        </p:tgtEl>
                                        <p:attrNameLst>
                                          <p:attrName>style.visibility</p:attrName>
                                        </p:attrNameLst>
                                      </p:cBhvr>
                                      <p:to>
                                        <p:strVal val="visible"/>
                                      </p:to>
                                    </p:set>
                                    <p:anim calcmode="lin" valueType="num">
                                      <p:cBhvr additive="base">
                                        <p:cTn id="7" dur="500" fill="hold"/>
                                        <p:tgtEl>
                                          <p:spTgt spid="1707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0701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07011">
                                            <p:txEl>
                                              <p:pRg st="1" end="1"/>
                                            </p:txEl>
                                          </p:spTgt>
                                        </p:tgtEl>
                                        <p:attrNameLst>
                                          <p:attrName>style.visibility</p:attrName>
                                        </p:attrNameLst>
                                      </p:cBhvr>
                                      <p:to>
                                        <p:strVal val="visible"/>
                                      </p:to>
                                    </p:set>
                                    <p:anim calcmode="lin" valueType="num">
                                      <p:cBhvr additive="base">
                                        <p:cTn id="12" dur="500" fill="hold"/>
                                        <p:tgtEl>
                                          <p:spTgt spid="17070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0701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707011">
                                            <p:txEl>
                                              <p:pRg st="2" end="2"/>
                                            </p:txEl>
                                          </p:spTgt>
                                        </p:tgtEl>
                                        <p:attrNameLst>
                                          <p:attrName>style.visibility</p:attrName>
                                        </p:attrNameLst>
                                      </p:cBhvr>
                                      <p:to>
                                        <p:strVal val="visible"/>
                                      </p:to>
                                    </p:set>
                                    <p:anim calcmode="lin" valueType="num">
                                      <p:cBhvr additive="base">
                                        <p:cTn id="17" dur="500" fill="hold"/>
                                        <p:tgtEl>
                                          <p:spTgt spid="17070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0701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701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方法</a:t>
            </a:r>
          </a:p>
        </p:txBody>
      </p:sp>
      <p:sp>
        <p:nvSpPr>
          <p:cNvPr id="1705987" name="Rectangle 3"/>
          <p:cNvSpPr>
            <a:spLocks noGrp="1" noChangeArrowheads="1"/>
          </p:cNvSpPr>
          <p:nvPr>
            <p:ph type="body" sz="half" idx="1"/>
          </p:nvPr>
        </p:nvSpPr>
        <p:spPr>
          <a:xfrm>
            <a:off x="107504" y="980728"/>
            <a:ext cx="8964488" cy="496855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400" b="1" dirty="0"/>
              <a:t>结构化程序设计</a:t>
            </a:r>
          </a:p>
          <a:p>
            <a:pPr lvl="1"/>
            <a:r>
              <a:rPr lang="zh-CN" altLang="en-US" sz="2400" b="1" dirty="0"/>
              <a:t>结构化程序设计是一种程序设计的原则和方法。</a:t>
            </a:r>
          </a:p>
          <a:p>
            <a:pPr lvl="1"/>
            <a:r>
              <a:rPr lang="zh-CN" altLang="en-US" sz="2400" b="1" dirty="0"/>
              <a:t>用几种标准的控制结构（顺序、分支和循环）通过重复和嵌套来表示。</a:t>
            </a:r>
          </a:p>
          <a:p>
            <a:pPr lvl="1"/>
            <a:r>
              <a:rPr lang="zh-CN" altLang="en-US" sz="2400" b="1" dirty="0"/>
              <a:t>结构化程序设计思想采用“自顶向下、逐步求精”的方法。</a:t>
            </a:r>
          </a:p>
          <a:p>
            <a:pPr lvl="1"/>
            <a:r>
              <a:rPr lang="zh-CN" altLang="en-US" sz="2400" b="1" dirty="0"/>
              <a:t>按结构化程序设计的要求设计出的高级程序设计语言称为结构化程序设计语言。</a:t>
            </a:r>
          </a:p>
          <a:p>
            <a:pPr lvl="1"/>
            <a:r>
              <a:rPr lang="zh-CN" altLang="en-US" sz="2400" b="1" dirty="0"/>
              <a:t>利用结构化程序设计语言，或者说按结构化程序设计思想编写出来的程序称为结构化程序。</a:t>
            </a:r>
          </a:p>
          <a:p>
            <a:pPr lvl="1"/>
            <a:r>
              <a:rPr lang="zh-CN" altLang="en-US" sz="2400" b="1" dirty="0" smtClean="0"/>
              <a:t>优点：结构</a:t>
            </a:r>
            <a:r>
              <a:rPr lang="zh-CN" altLang="en-US" sz="2400" b="1" dirty="0"/>
              <a:t>清晰</a:t>
            </a:r>
            <a:r>
              <a:rPr lang="zh-CN" altLang="en-US" sz="2400" b="1" dirty="0" smtClean="0"/>
              <a:t>、易</a:t>
            </a:r>
            <a:r>
              <a:rPr lang="zh-CN" altLang="en-US" sz="2400" b="1" dirty="0"/>
              <a:t>理解</a:t>
            </a:r>
            <a:r>
              <a:rPr lang="zh-CN" altLang="en-US" sz="2400" b="1" dirty="0" smtClean="0"/>
              <a:t>、易</a:t>
            </a:r>
            <a:r>
              <a:rPr lang="zh-CN" altLang="en-US" sz="2400" b="1" dirty="0"/>
              <a:t>修改</a:t>
            </a:r>
            <a:r>
              <a:rPr lang="zh-CN" altLang="en-US" sz="2400" b="1" dirty="0" smtClean="0"/>
              <a:t>、易验证。</a:t>
            </a:r>
            <a:endParaRPr lang="zh-CN" altLang="en-US" sz="2400" b="1" dirty="0"/>
          </a:p>
          <a:p>
            <a:pPr lvl="1"/>
            <a:r>
              <a:rPr lang="zh-CN" altLang="en-US" sz="2400" b="1" dirty="0"/>
              <a:t>缺点：</a:t>
            </a:r>
            <a:r>
              <a:rPr lang="zh-CN" altLang="en-US" sz="2400" b="1" dirty="0" smtClean="0"/>
              <a:t>代码可</a:t>
            </a:r>
            <a:r>
              <a:rPr lang="zh-CN" altLang="en-US" sz="2400" b="1" dirty="0"/>
              <a:t>重用性</a:t>
            </a:r>
            <a:r>
              <a:rPr lang="zh-CN" altLang="en-US" sz="2400" b="1" dirty="0" smtClean="0"/>
              <a:t>差、可维护性差、稳定性</a:t>
            </a:r>
            <a:r>
              <a:rPr lang="zh-CN" altLang="en-US" sz="2400" b="1" dirty="0"/>
              <a:t>差</a:t>
            </a:r>
            <a:r>
              <a:rPr lang="zh-CN" altLang="en-US" sz="2400" b="1" dirty="0" smtClean="0"/>
              <a:t>；</a:t>
            </a:r>
            <a:endParaRPr lang="zh-CN" altLang="en-US" sz="2400" b="1" dirty="0"/>
          </a:p>
        </p:txBody>
      </p:sp>
    </p:spTree>
    <p:extLst>
      <p:ext uri="{BB962C8B-B14F-4D97-AF65-F5344CB8AC3E}">
        <p14:creationId xmlns:p14="http://schemas.microsoft.com/office/powerpoint/2010/main" val="3603593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anim calcmode="lin" valueType="num">
                                      <p:cBhvr additive="base">
                                        <p:cTn id="7" dur="500" fill="hold"/>
                                        <p:tgtEl>
                                          <p:spTgt spid="1705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0598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05987">
                                            <p:txEl>
                                              <p:pRg st="1" end="1"/>
                                            </p:txEl>
                                          </p:spTgt>
                                        </p:tgtEl>
                                        <p:attrNameLst>
                                          <p:attrName>style.visibility</p:attrName>
                                        </p:attrNameLst>
                                      </p:cBhvr>
                                      <p:to>
                                        <p:strVal val="visible"/>
                                      </p:to>
                                    </p:set>
                                    <p:anim calcmode="lin" valueType="num">
                                      <p:cBhvr additive="base">
                                        <p:cTn id="12" dur="500" fill="hold"/>
                                        <p:tgtEl>
                                          <p:spTgt spid="17059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0598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05987">
                                            <p:txEl>
                                              <p:pRg st="2" end="2"/>
                                            </p:txEl>
                                          </p:spTgt>
                                        </p:tgtEl>
                                        <p:attrNameLst>
                                          <p:attrName>style.visibility</p:attrName>
                                        </p:attrNameLst>
                                      </p:cBhvr>
                                      <p:to>
                                        <p:strVal val="visible"/>
                                      </p:to>
                                    </p:set>
                                    <p:anim calcmode="lin" valueType="num">
                                      <p:cBhvr additive="base">
                                        <p:cTn id="17" dur="500" fill="hold"/>
                                        <p:tgtEl>
                                          <p:spTgt spid="17059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0598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05987">
                                            <p:txEl>
                                              <p:pRg st="3" end="3"/>
                                            </p:txEl>
                                          </p:spTgt>
                                        </p:tgtEl>
                                        <p:attrNameLst>
                                          <p:attrName>style.visibility</p:attrName>
                                        </p:attrNameLst>
                                      </p:cBhvr>
                                      <p:to>
                                        <p:strVal val="visible"/>
                                      </p:to>
                                    </p:set>
                                    <p:anim calcmode="lin" valueType="num">
                                      <p:cBhvr additive="base">
                                        <p:cTn id="22" dur="500" fill="hold"/>
                                        <p:tgtEl>
                                          <p:spTgt spid="170598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0598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05987">
                                            <p:txEl>
                                              <p:pRg st="4" end="4"/>
                                            </p:txEl>
                                          </p:spTgt>
                                        </p:tgtEl>
                                        <p:attrNameLst>
                                          <p:attrName>style.visibility</p:attrName>
                                        </p:attrNameLst>
                                      </p:cBhvr>
                                      <p:to>
                                        <p:strVal val="visible"/>
                                      </p:to>
                                    </p:set>
                                    <p:anim calcmode="lin" valueType="num">
                                      <p:cBhvr additive="base">
                                        <p:cTn id="27" dur="500" fill="hold"/>
                                        <p:tgtEl>
                                          <p:spTgt spid="17059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0598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05987">
                                            <p:txEl>
                                              <p:pRg st="5" end="5"/>
                                            </p:txEl>
                                          </p:spTgt>
                                        </p:tgtEl>
                                        <p:attrNameLst>
                                          <p:attrName>style.visibility</p:attrName>
                                        </p:attrNameLst>
                                      </p:cBhvr>
                                      <p:to>
                                        <p:strVal val="visible"/>
                                      </p:to>
                                    </p:set>
                                    <p:anim calcmode="lin" valueType="num">
                                      <p:cBhvr additive="base">
                                        <p:cTn id="32" dur="500" fill="hold"/>
                                        <p:tgtEl>
                                          <p:spTgt spid="17059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0598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05987">
                                            <p:txEl>
                                              <p:pRg st="6" end="6"/>
                                            </p:txEl>
                                          </p:spTgt>
                                        </p:tgtEl>
                                        <p:attrNameLst>
                                          <p:attrName>style.visibility</p:attrName>
                                        </p:attrNameLst>
                                      </p:cBhvr>
                                      <p:to>
                                        <p:strVal val="visible"/>
                                      </p:to>
                                    </p:set>
                                    <p:anim calcmode="lin" valueType="num">
                                      <p:cBhvr additive="base">
                                        <p:cTn id="37" dur="500" fill="hold"/>
                                        <p:tgtEl>
                                          <p:spTgt spid="17059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0598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05987">
                                            <p:txEl>
                                              <p:pRg st="7" end="7"/>
                                            </p:txEl>
                                          </p:spTgt>
                                        </p:tgtEl>
                                        <p:attrNameLst>
                                          <p:attrName>style.visibility</p:attrName>
                                        </p:attrNameLst>
                                      </p:cBhvr>
                                      <p:to>
                                        <p:strVal val="visible"/>
                                      </p:to>
                                    </p:set>
                                    <p:anim calcmode="lin" valueType="num">
                                      <p:cBhvr additive="base">
                                        <p:cTn id="42" dur="500" fill="hold"/>
                                        <p:tgtEl>
                                          <p:spTgt spid="170598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05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a:xfrm>
            <a:off x="1763713" y="71438"/>
            <a:ext cx="5649912" cy="836612"/>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solidFill>
                  <a:schemeClr val="hlink"/>
                </a:solidFill>
                <a:effectLst>
                  <a:outerShdw blurRad="38100" dist="38100" dir="2700000" algn="tl">
                    <a:srgbClr val="C0C0C0"/>
                  </a:outerShdw>
                </a:effectLst>
              </a:rPr>
              <a:t>程序设计方法</a:t>
            </a:r>
            <a:r>
              <a:rPr lang="en-US" altLang="zh-CN" sz="2400" b="0">
                <a:effectLst>
                  <a:outerShdw blurRad="38100" dist="38100" dir="2700000" algn="tl">
                    <a:srgbClr val="C0C0C0"/>
                  </a:outerShdw>
                </a:effectLst>
                <a:latin typeface="Arial"/>
              </a:rPr>
              <a:t>——</a:t>
            </a:r>
            <a:r>
              <a:rPr lang="zh-CN" altLang="en-US" sz="2800" b="0">
                <a:latin typeface="华文琥珀" pitchFamily="2" charset="-122"/>
              </a:rPr>
              <a:t>方法</a:t>
            </a:r>
          </a:p>
        </p:txBody>
      </p:sp>
      <p:sp>
        <p:nvSpPr>
          <p:cNvPr id="1700867" name="Rectangle 3"/>
          <p:cNvSpPr>
            <a:spLocks noGrp="1" noChangeArrowheads="1"/>
          </p:cNvSpPr>
          <p:nvPr>
            <p:ph type="body" sz="half" idx="1"/>
          </p:nvPr>
        </p:nvSpPr>
        <p:spPr>
          <a:xfrm>
            <a:off x="0" y="1052736"/>
            <a:ext cx="9036496" cy="496855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r>
              <a:rPr lang="zh-CN" altLang="en-US" sz="2600" b="1" dirty="0">
                <a:solidFill>
                  <a:srgbClr val="FF0000"/>
                </a:solidFill>
              </a:rPr>
              <a:t>面向对象程序设计</a:t>
            </a:r>
          </a:p>
          <a:p>
            <a:pPr lvl="1"/>
            <a:r>
              <a:rPr lang="zh-CN" altLang="en-US" sz="2200" b="1" dirty="0"/>
              <a:t>面向对象语言</a:t>
            </a:r>
            <a:r>
              <a:rPr lang="en-US" altLang="zh-CN" sz="2200" b="1" dirty="0"/>
              <a:t>(Object-Oriented Language)</a:t>
            </a:r>
            <a:r>
              <a:rPr lang="zh-CN" altLang="en-US" sz="2200" b="1" dirty="0"/>
              <a:t>是一类以对象作为基本程序结构单位的程序设计语言；</a:t>
            </a:r>
          </a:p>
          <a:p>
            <a:pPr lvl="1"/>
            <a:r>
              <a:rPr lang="zh-CN" altLang="en-US" sz="2200" b="1" dirty="0"/>
              <a:t>用于描述的设计是以对象为核心，而对象是程序运行时刻的基本成分。语言中提供了类、继承等成分。</a:t>
            </a:r>
          </a:p>
          <a:p>
            <a:pPr lvl="1"/>
            <a:r>
              <a:rPr lang="zh-CN" altLang="en-US" sz="2200" b="1" dirty="0"/>
              <a:t>面向对象语言刻画客观系统较为自然，便于软件扩充与复用。</a:t>
            </a:r>
          </a:p>
          <a:p>
            <a:pPr lvl="1"/>
            <a:r>
              <a:rPr lang="zh-CN" altLang="en-US" sz="2200" b="1" dirty="0"/>
              <a:t>主要特点：</a:t>
            </a:r>
          </a:p>
          <a:p>
            <a:pPr lvl="2"/>
            <a:r>
              <a:rPr lang="zh-CN" altLang="en-US" sz="2100" b="1" dirty="0" smtClean="0">
                <a:solidFill>
                  <a:srgbClr val="FF0000"/>
                </a:solidFill>
              </a:rPr>
              <a:t>封装，把</a:t>
            </a:r>
            <a:r>
              <a:rPr lang="zh-CN" altLang="en-US" sz="2100" b="1" dirty="0">
                <a:solidFill>
                  <a:srgbClr val="FF0000"/>
                </a:solidFill>
              </a:rPr>
              <a:t>对象的属性</a:t>
            </a:r>
            <a:r>
              <a:rPr lang="zh-CN" altLang="en-US" sz="2100" b="1" dirty="0" smtClean="0">
                <a:solidFill>
                  <a:srgbClr val="FF0000"/>
                </a:solidFill>
              </a:rPr>
              <a:t>和行为结合成</a:t>
            </a:r>
            <a:r>
              <a:rPr lang="zh-CN" altLang="en-US" sz="2100" b="1" dirty="0">
                <a:solidFill>
                  <a:srgbClr val="FF0000"/>
                </a:solidFill>
              </a:rPr>
              <a:t>一个</a:t>
            </a:r>
            <a:r>
              <a:rPr lang="zh-CN" altLang="en-US" sz="2100" b="1" dirty="0" smtClean="0">
                <a:solidFill>
                  <a:srgbClr val="FF0000"/>
                </a:solidFill>
              </a:rPr>
              <a:t>独立的类供外界访问</a:t>
            </a:r>
            <a:endParaRPr lang="zh-CN" altLang="en-US" sz="2100" b="1" dirty="0">
              <a:solidFill>
                <a:srgbClr val="FF0000"/>
              </a:solidFill>
            </a:endParaRPr>
          </a:p>
          <a:p>
            <a:pPr lvl="2"/>
            <a:r>
              <a:rPr lang="zh-CN" altLang="en-US" sz="2100" b="1" dirty="0">
                <a:solidFill>
                  <a:srgbClr val="FF0000"/>
                </a:solidFill>
              </a:rPr>
              <a:t>继承</a:t>
            </a:r>
            <a:r>
              <a:rPr lang="zh-CN" altLang="en-US" sz="2100" b="1" dirty="0" smtClean="0">
                <a:solidFill>
                  <a:srgbClr val="FF0000"/>
                </a:solidFill>
              </a:rPr>
              <a:t>，类可以派生子类，子</a:t>
            </a:r>
            <a:r>
              <a:rPr lang="zh-CN" altLang="en-US" sz="2100" b="1" dirty="0">
                <a:solidFill>
                  <a:srgbClr val="FF0000"/>
                </a:solidFill>
              </a:rPr>
              <a:t>类可以拥有父类的属性和</a:t>
            </a:r>
            <a:r>
              <a:rPr lang="zh-CN" altLang="en-US" sz="2100" b="1" dirty="0" smtClean="0">
                <a:solidFill>
                  <a:srgbClr val="FF0000"/>
                </a:solidFill>
              </a:rPr>
              <a:t>行为</a:t>
            </a:r>
            <a:endParaRPr lang="en-US" altLang="zh-CN" sz="2100" b="1" dirty="0" smtClean="0">
              <a:solidFill>
                <a:srgbClr val="FF0000"/>
              </a:solidFill>
            </a:endParaRPr>
          </a:p>
          <a:p>
            <a:pPr lvl="2"/>
            <a:r>
              <a:rPr lang="zh-CN" altLang="en-US" sz="2100" b="1" dirty="0" smtClean="0">
                <a:solidFill>
                  <a:srgbClr val="FF0000"/>
                </a:solidFill>
              </a:rPr>
              <a:t>多态，父类的属性和行为</a:t>
            </a:r>
            <a:r>
              <a:rPr lang="zh-CN" altLang="en-US" sz="2100" b="1" dirty="0">
                <a:solidFill>
                  <a:srgbClr val="FF0000"/>
                </a:solidFill>
              </a:rPr>
              <a:t>被子类继承后，</a:t>
            </a:r>
            <a:r>
              <a:rPr lang="zh-CN" altLang="en-US" sz="2100" b="1" dirty="0" smtClean="0">
                <a:solidFill>
                  <a:srgbClr val="FF0000"/>
                </a:solidFill>
              </a:rPr>
              <a:t>可以重定义为不同的类型或不同的操作</a:t>
            </a:r>
            <a:endParaRPr lang="zh-CN" altLang="en-US" sz="2100" b="1" dirty="0">
              <a:solidFill>
                <a:srgbClr val="FF0000"/>
              </a:solidFill>
            </a:endParaRPr>
          </a:p>
        </p:txBody>
      </p:sp>
    </p:spTree>
    <p:extLst>
      <p:ext uri="{BB962C8B-B14F-4D97-AF65-F5344CB8AC3E}">
        <p14:creationId xmlns:p14="http://schemas.microsoft.com/office/powerpoint/2010/main" val="94101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anim calcmode="lin" valueType="num">
                                      <p:cBhvr additive="base">
                                        <p:cTn id="7" dur="500" fill="hold"/>
                                        <p:tgtEl>
                                          <p:spTgt spid="170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008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700867">
                                            <p:txEl>
                                              <p:pRg st="1" end="1"/>
                                            </p:txEl>
                                          </p:spTgt>
                                        </p:tgtEl>
                                        <p:attrNameLst>
                                          <p:attrName>style.visibility</p:attrName>
                                        </p:attrNameLst>
                                      </p:cBhvr>
                                      <p:to>
                                        <p:strVal val="visible"/>
                                      </p:to>
                                    </p:set>
                                    <p:anim calcmode="lin" valueType="num">
                                      <p:cBhvr additive="base">
                                        <p:cTn id="12" dur="500" fill="hold"/>
                                        <p:tgtEl>
                                          <p:spTgt spid="17008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008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700867">
                                            <p:txEl>
                                              <p:pRg st="2" end="2"/>
                                            </p:txEl>
                                          </p:spTgt>
                                        </p:tgtEl>
                                        <p:attrNameLst>
                                          <p:attrName>style.visibility</p:attrName>
                                        </p:attrNameLst>
                                      </p:cBhvr>
                                      <p:to>
                                        <p:strVal val="visible"/>
                                      </p:to>
                                    </p:set>
                                    <p:anim calcmode="lin" valueType="num">
                                      <p:cBhvr additive="base">
                                        <p:cTn id="17" dur="500" fill="hold"/>
                                        <p:tgtEl>
                                          <p:spTgt spid="1700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008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700867">
                                            <p:txEl>
                                              <p:pRg st="3" end="3"/>
                                            </p:txEl>
                                          </p:spTgt>
                                        </p:tgtEl>
                                        <p:attrNameLst>
                                          <p:attrName>style.visibility</p:attrName>
                                        </p:attrNameLst>
                                      </p:cBhvr>
                                      <p:to>
                                        <p:strVal val="visible"/>
                                      </p:to>
                                    </p:set>
                                    <p:anim calcmode="lin" valueType="num">
                                      <p:cBhvr additive="base">
                                        <p:cTn id="22" dur="500" fill="hold"/>
                                        <p:tgtEl>
                                          <p:spTgt spid="170086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0086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700867">
                                            <p:txEl>
                                              <p:pRg st="4" end="4"/>
                                            </p:txEl>
                                          </p:spTgt>
                                        </p:tgtEl>
                                        <p:attrNameLst>
                                          <p:attrName>style.visibility</p:attrName>
                                        </p:attrNameLst>
                                      </p:cBhvr>
                                      <p:to>
                                        <p:strVal val="visible"/>
                                      </p:to>
                                    </p:set>
                                    <p:anim calcmode="lin" valueType="num">
                                      <p:cBhvr additive="base">
                                        <p:cTn id="27" dur="500" fill="hold"/>
                                        <p:tgtEl>
                                          <p:spTgt spid="170086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0086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12" fill="hold" grpId="0" nodeType="afterEffect">
                                  <p:stCondLst>
                                    <p:cond delay="0"/>
                                  </p:stCondLst>
                                  <p:childTnLst>
                                    <p:set>
                                      <p:cBhvr>
                                        <p:cTn id="31" dur="1" fill="hold">
                                          <p:stCondLst>
                                            <p:cond delay="0"/>
                                          </p:stCondLst>
                                        </p:cTn>
                                        <p:tgtEl>
                                          <p:spTgt spid="1700867">
                                            <p:txEl>
                                              <p:pRg st="5" end="5"/>
                                            </p:txEl>
                                          </p:spTgt>
                                        </p:tgtEl>
                                        <p:attrNameLst>
                                          <p:attrName>style.visibility</p:attrName>
                                        </p:attrNameLst>
                                      </p:cBhvr>
                                      <p:to>
                                        <p:strVal val="visible"/>
                                      </p:to>
                                    </p:set>
                                    <p:anim calcmode="lin" valueType="num">
                                      <p:cBhvr additive="base">
                                        <p:cTn id="32" dur="500" fill="hold"/>
                                        <p:tgtEl>
                                          <p:spTgt spid="170086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00867">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700867">
                                            <p:txEl>
                                              <p:pRg st="6" end="6"/>
                                            </p:txEl>
                                          </p:spTgt>
                                        </p:tgtEl>
                                        <p:attrNameLst>
                                          <p:attrName>style.visibility</p:attrName>
                                        </p:attrNameLst>
                                      </p:cBhvr>
                                      <p:to>
                                        <p:strVal val="visible"/>
                                      </p:to>
                                    </p:set>
                                    <p:anim calcmode="lin" valueType="num">
                                      <p:cBhvr additive="base">
                                        <p:cTn id="36" dur="500" fill="hold"/>
                                        <p:tgtEl>
                                          <p:spTgt spid="1700867">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00867">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1700867">
                                            <p:txEl>
                                              <p:pRg st="7" end="7"/>
                                            </p:txEl>
                                          </p:spTgt>
                                        </p:tgtEl>
                                        <p:attrNameLst>
                                          <p:attrName>style.visibility</p:attrName>
                                        </p:attrNameLst>
                                      </p:cBhvr>
                                      <p:to>
                                        <p:strVal val="visible"/>
                                      </p:to>
                                    </p:set>
                                    <p:anim calcmode="lin" valueType="num">
                                      <p:cBhvr additive="base">
                                        <p:cTn id="40" dur="500" fill="hold"/>
                                        <p:tgtEl>
                                          <p:spTgt spid="1700867">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7008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程序设计实例</a:t>
            </a:r>
            <a:endParaRPr lang="zh-CN" altLang="en-US" dirty="0"/>
          </a:p>
        </p:txBody>
      </p:sp>
      <p:sp>
        <p:nvSpPr>
          <p:cNvPr id="8" name="内容占位符 7"/>
          <p:cNvSpPr>
            <a:spLocks noGrp="1"/>
          </p:cNvSpPr>
          <p:nvPr>
            <p:ph idx="1"/>
          </p:nvPr>
        </p:nvSpPr>
        <p:spPr>
          <a:xfrm>
            <a:off x="72008" y="1052737"/>
            <a:ext cx="9036496" cy="1440159"/>
          </a:xfrm>
        </p:spPr>
        <p:txBody>
          <a:bodyPr/>
          <a:lstStyle/>
          <a:p>
            <a:r>
              <a:rPr lang="zh-CN" altLang="en-US" dirty="0" smtClean="0"/>
              <a:t>以下是一个输出乘法表的</a:t>
            </a:r>
            <a:r>
              <a:rPr lang="en-US" altLang="zh-CN" dirty="0" smtClean="0"/>
              <a:t>JavaScript</a:t>
            </a:r>
            <a:r>
              <a:rPr lang="zh-CN" altLang="en-US" dirty="0" smtClean="0"/>
              <a:t>程序：</a:t>
            </a:r>
            <a:endParaRPr lang="en-US" altLang="zh-CN" dirty="0" smtClean="0"/>
          </a:p>
          <a:p>
            <a:pPr lvl="1"/>
            <a:r>
              <a:rPr lang="en-US" altLang="zh-CN" dirty="0" smtClean="0"/>
              <a:t>JavaScript(JS)</a:t>
            </a:r>
            <a:r>
              <a:rPr lang="zh-CN" altLang="en-US" dirty="0"/>
              <a:t>是</a:t>
            </a:r>
            <a:r>
              <a:rPr lang="zh-CN" altLang="en-US" dirty="0" smtClean="0"/>
              <a:t>一种能够在浏览器中运行的解释型程序设计语言（编写网页时使用</a:t>
            </a:r>
            <a:r>
              <a:rPr lang="en-US" altLang="zh-CN" dirty="0" smtClean="0"/>
              <a:t>script</a:t>
            </a:r>
            <a:r>
              <a:rPr lang="zh-CN" altLang="en-US" dirty="0" smtClean="0"/>
              <a:t>标记即可嵌入</a:t>
            </a:r>
            <a:r>
              <a:rPr lang="en-US" altLang="zh-CN" dirty="0" smtClean="0"/>
              <a:t>JS</a:t>
            </a:r>
            <a:r>
              <a:rPr lang="zh-CN" altLang="en-US" dirty="0" smtClean="0"/>
              <a:t>程序）</a:t>
            </a:r>
            <a:endParaRPr lang="zh-CN" altLang="en-US" dirty="0"/>
          </a:p>
        </p:txBody>
      </p:sp>
      <p:sp>
        <p:nvSpPr>
          <p:cNvPr id="6" name="灯片编号占位符 5"/>
          <p:cNvSpPr>
            <a:spLocks noGrp="1"/>
          </p:cNvSpPr>
          <p:nvPr>
            <p:ph type="sldNum" sz="quarter" idx="10"/>
          </p:nvPr>
        </p:nvSpPr>
        <p:spPr/>
        <p:txBody>
          <a:bodyPr/>
          <a:lstStyle/>
          <a:p>
            <a:fld id="{D44AC0F8-0F56-4D11-B264-8E8A149AFD7C}" type="slidenum">
              <a:rPr lang="en-US" altLang="zh-CN" smtClean="0"/>
              <a:pPr/>
              <a:t>75</a:t>
            </a:fld>
            <a:endParaRPr lang="en-US" altLang="zh-CN"/>
          </a:p>
        </p:txBody>
      </p:sp>
      <p:sp>
        <p:nvSpPr>
          <p:cNvPr id="9" name="TextBox 8"/>
          <p:cNvSpPr txBox="1"/>
          <p:nvPr/>
        </p:nvSpPr>
        <p:spPr>
          <a:xfrm>
            <a:off x="251520" y="2696721"/>
            <a:ext cx="8712968" cy="2862322"/>
          </a:xfrm>
          <a:prstGeom prst="rect">
            <a:avLst/>
          </a:prstGeom>
          <a:noFill/>
        </p:spPr>
        <p:txBody>
          <a:bodyPr wrap="square" rtlCol="0">
            <a:spAutoFit/>
          </a:bodyPr>
          <a:lstStyle/>
          <a:p>
            <a:r>
              <a:rPr lang="en-US" altLang="zh-CN" sz="2000" dirty="0" err="1" smtClean="0">
                <a:solidFill>
                  <a:srgbClr val="002060"/>
                </a:solidFill>
              </a:rPr>
              <a:t>var</a:t>
            </a:r>
            <a:r>
              <a:rPr lang="en-US" altLang="zh-CN" sz="2000" dirty="0" smtClean="0">
                <a:solidFill>
                  <a:srgbClr val="002060"/>
                </a:solidFill>
              </a:rPr>
              <a:t> </a:t>
            </a:r>
            <a:r>
              <a:rPr lang="en-US" altLang="zh-CN" sz="2000" dirty="0" err="1" smtClean="0">
                <a:solidFill>
                  <a:srgbClr val="002060"/>
                </a:solidFill>
              </a:rPr>
              <a:t>i,j</a:t>
            </a:r>
            <a:r>
              <a:rPr lang="en-US" altLang="zh-CN" sz="2000" dirty="0" smtClean="0">
                <a:solidFill>
                  <a:srgbClr val="002060"/>
                </a:solidFill>
              </a:rPr>
              <a:t>;  </a:t>
            </a:r>
            <a:r>
              <a:rPr lang="en-US" altLang="zh-CN" sz="2000" dirty="0" smtClean="0">
                <a:solidFill>
                  <a:srgbClr val="FF0000"/>
                </a:solidFill>
              </a:rPr>
              <a:t>// </a:t>
            </a:r>
            <a:r>
              <a:rPr lang="zh-CN" altLang="en-US" sz="2000" dirty="0" smtClean="0">
                <a:solidFill>
                  <a:srgbClr val="FF0000"/>
                </a:solidFill>
              </a:rPr>
              <a:t>定义变量</a:t>
            </a:r>
            <a:r>
              <a:rPr lang="en-US" altLang="zh-CN" sz="2000" dirty="0" err="1" smtClean="0">
                <a:solidFill>
                  <a:srgbClr val="FF0000"/>
                </a:solidFill>
              </a:rPr>
              <a:t>i</a:t>
            </a:r>
            <a:r>
              <a:rPr lang="zh-CN" altLang="en-US" sz="2000" dirty="0" smtClean="0">
                <a:solidFill>
                  <a:srgbClr val="FF0000"/>
                </a:solidFill>
              </a:rPr>
              <a:t>和</a:t>
            </a:r>
            <a:r>
              <a:rPr lang="en-US" altLang="zh-CN" sz="2000" dirty="0" smtClean="0">
                <a:solidFill>
                  <a:srgbClr val="FF0000"/>
                </a:solidFill>
              </a:rPr>
              <a:t>j</a:t>
            </a:r>
            <a:endParaRPr lang="en-US" altLang="zh-CN" sz="2000" dirty="0">
              <a:solidFill>
                <a:srgbClr val="FF0000"/>
              </a:solidFill>
            </a:endParaRPr>
          </a:p>
          <a:p>
            <a:r>
              <a:rPr lang="en-US" altLang="zh-CN" sz="2000" dirty="0" smtClean="0">
                <a:solidFill>
                  <a:srgbClr val="002060"/>
                </a:solidFill>
              </a:rPr>
              <a:t>for(</a:t>
            </a:r>
            <a:r>
              <a:rPr lang="en-US" altLang="zh-CN" sz="2000" dirty="0" err="1" smtClean="0">
                <a:solidFill>
                  <a:srgbClr val="002060"/>
                </a:solidFill>
              </a:rPr>
              <a:t>i</a:t>
            </a:r>
            <a:r>
              <a:rPr lang="en-US" altLang="zh-CN" sz="2000" dirty="0" smtClean="0">
                <a:solidFill>
                  <a:srgbClr val="002060"/>
                </a:solidFill>
              </a:rPr>
              <a:t>=1;i</a:t>
            </a:r>
            <a:r>
              <a:rPr lang="en-US" altLang="zh-CN" sz="2000" dirty="0">
                <a:solidFill>
                  <a:srgbClr val="002060"/>
                </a:solidFill>
              </a:rPr>
              <a:t>&lt;=9;i</a:t>
            </a:r>
            <a:r>
              <a:rPr lang="en-US" altLang="zh-CN" sz="2000" dirty="0" smtClean="0">
                <a:solidFill>
                  <a:srgbClr val="002060"/>
                </a:solidFill>
              </a:rPr>
              <a:t>++)</a:t>
            </a:r>
            <a:r>
              <a:rPr lang="en-US" altLang="zh-CN" sz="2000" dirty="0">
                <a:solidFill>
                  <a:srgbClr val="002060"/>
                </a:solidFill>
              </a:rPr>
              <a:t> </a:t>
            </a:r>
            <a:r>
              <a:rPr lang="en-US" altLang="zh-CN" sz="2000" dirty="0">
                <a:solidFill>
                  <a:srgbClr val="FF0000"/>
                </a:solidFill>
              </a:rPr>
              <a:t>// {}</a:t>
            </a:r>
            <a:r>
              <a:rPr lang="zh-CN" altLang="en-US" sz="2000" dirty="0">
                <a:solidFill>
                  <a:srgbClr val="FF0000"/>
                </a:solidFill>
              </a:rPr>
              <a:t>中语句循环</a:t>
            </a:r>
            <a:r>
              <a:rPr lang="en-US" altLang="zh-CN" sz="2000" dirty="0">
                <a:solidFill>
                  <a:srgbClr val="FF0000"/>
                </a:solidFill>
              </a:rPr>
              <a:t>9</a:t>
            </a:r>
            <a:r>
              <a:rPr lang="zh-CN" altLang="en-US" sz="2000" dirty="0">
                <a:solidFill>
                  <a:srgbClr val="FF0000"/>
                </a:solidFill>
              </a:rPr>
              <a:t>次，首次运行时</a:t>
            </a:r>
            <a:r>
              <a:rPr lang="en-US" altLang="zh-CN" sz="2000" dirty="0" err="1">
                <a:solidFill>
                  <a:srgbClr val="FF0000"/>
                </a:solidFill>
              </a:rPr>
              <a:t>i</a:t>
            </a:r>
            <a:r>
              <a:rPr lang="en-US" altLang="zh-CN" sz="2000" dirty="0">
                <a:solidFill>
                  <a:srgbClr val="FF0000"/>
                </a:solidFill>
              </a:rPr>
              <a:t>=1</a:t>
            </a:r>
            <a:r>
              <a:rPr lang="zh-CN" altLang="en-US" sz="2000" dirty="0">
                <a:solidFill>
                  <a:srgbClr val="FF0000"/>
                </a:solidFill>
              </a:rPr>
              <a:t>，以后每次</a:t>
            </a:r>
            <a:r>
              <a:rPr lang="en-US" altLang="zh-CN" sz="2000" dirty="0">
                <a:solidFill>
                  <a:srgbClr val="FF0000"/>
                </a:solidFill>
              </a:rPr>
              <a:t>+1</a:t>
            </a:r>
            <a:endParaRPr lang="en-US" altLang="zh-CN" sz="2000" dirty="0" smtClean="0">
              <a:solidFill>
                <a:srgbClr val="FF0000"/>
              </a:solidFill>
            </a:endParaRPr>
          </a:p>
          <a:p>
            <a:r>
              <a:rPr lang="en-US" altLang="zh-CN" sz="2000" dirty="0" smtClean="0">
                <a:solidFill>
                  <a:srgbClr val="002060"/>
                </a:solidFill>
              </a:rPr>
              <a:t>{</a:t>
            </a:r>
            <a:endParaRPr lang="en-US" altLang="zh-CN" sz="2000" dirty="0">
              <a:solidFill>
                <a:srgbClr val="002060"/>
              </a:solidFill>
            </a:endParaRPr>
          </a:p>
          <a:p>
            <a:r>
              <a:rPr lang="en-US" altLang="zh-CN" sz="2000" dirty="0">
                <a:solidFill>
                  <a:srgbClr val="002060"/>
                </a:solidFill>
              </a:rPr>
              <a:t>	for(j=1;j&lt;=</a:t>
            </a:r>
            <a:r>
              <a:rPr lang="en-US" altLang="zh-CN" sz="2000" dirty="0" err="1">
                <a:solidFill>
                  <a:srgbClr val="002060"/>
                </a:solidFill>
              </a:rPr>
              <a:t>i;j</a:t>
            </a:r>
            <a:r>
              <a:rPr lang="en-US" altLang="zh-CN" sz="2000" dirty="0" smtClean="0">
                <a:solidFill>
                  <a:srgbClr val="002060"/>
                </a:solidFill>
              </a:rPr>
              <a:t>++)</a:t>
            </a:r>
            <a:r>
              <a:rPr lang="en-US" altLang="zh-CN" sz="2000" dirty="0">
                <a:solidFill>
                  <a:srgbClr val="002060"/>
                </a:solidFill>
              </a:rPr>
              <a:t> </a:t>
            </a:r>
            <a:r>
              <a:rPr lang="en-US" altLang="zh-CN" sz="2000" dirty="0">
                <a:solidFill>
                  <a:srgbClr val="FF0000"/>
                </a:solidFill>
              </a:rPr>
              <a:t>// {}</a:t>
            </a:r>
            <a:r>
              <a:rPr lang="zh-CN" altLang="en-US" sz="2000" dirty="0">
                <a:solidFill>
                  <a:srgbClr val="FF0000"/>
                </a:solidFill>
              </a:rPr>
              <a:t>中语句循环</a:t>
            </a:r>
            <a:r>
              <a:rPr lang="en-US" altLang="zh-CN" sz="2000" dirty="0" err="1">
                <a:solidFill>
                  <a:srgbClr val="FF0000"/>
                </a:solidFill>
              </a:rPr>
              <a:t>i</a:t>
            </a:r>
            <a:r>
              <a:rPr lang="zh-CN" altLang="en-US" sz="2000" dirty="0">
                <a:solidFill>
                  <a:srgbClr val="FF0000"/>
                </a:solidFill>
              </a:rPr>
              <a:t>次，首次运行时</a:t>
            </a:r>
            <a:r>
              <a:rPr lang="en-US" altLang="zh-CN" sz="2000" dirty="0">
                <a:solidFill>
                  <a:srgbClr val="FF0000"/>
                </a:solidFill>
              </a:rPr>
              <a:t>j=1</a:t>
            </a:r>
            <a:r>
              <a:rPr lang="zh-CN" altLang="en-US" sz="2000" dirty="0">
                <a:solidFill>
                  <a:srgbClr val="FF0000"/>
                </a:solidFill>
              </a:rPr>
              <a:t>，以后每次</a:t>
            </a:r>
            <a:r>
              <a:rPr lang="en-US" altLang="zh-CN" sz="2000" dirty="0">
                <a:solidFill>
                  <a:srgbClr val="FF0000"/>
                </a:solidFill>
              </a:rPr>
              <a:t>+1</a:t>
            </a:r>
            <a:endParaRPr lang="en-US" altLang="zh-CN" sz="2000" dirty="0" smtClean="0">
              <a:solidFill>
                <a:srgbClr val="FF0000"/>
              </a:solidFill>
            </a:endParaRPr>
          </a:p>
          <a:p>
            <a:r>
              <a:rPr lang="en-US" altLang="zh-CN" sz="2000" dirty="0">
                <a:solidFill>
                  <a:srgbClr val="002060"/>
                </a:solidFill>
              </a:rPr>
              <a:t>	</a:t>
            </a:r>
            <a:r>
              <a:rPr lang="en-US" altLang="zh-CN" sz="2000" dirty="0" smtClean="0">
                <a:solidFill>
                  <a:srgbClr val="002060"/>
                </a:solidFill>
              </a:rPr>
              <a:t>{</a:t>
            </a:r>
            <a:endParaRPr lang="en-US" altLang="zh-CN" sz="2000" dirty="0">
              <a:solidFill>
                <a:srgbClr val="002060"/>
              </a:solidFill>
            </a:endParaRPr>
          </a:p>
          <a:p>
            <a:r>
              <a:rPr lang="en-US" altLang="zh-CN" sz="2000" dirty="0">
                <a:solidFill>
                  <a:srgbClr val="002060"/>
                </a:solidFill>
              </a:rPr>
              <a:t>		</a:t>
            </a:r>
            <a:r>
              <a:rPr lang="en-US" altLang="zh-CN" sz="2000" dirty="0" err="1">
                <a:solidFill>
                  <a:srgbClr val="002060"/>
                </a:solidFill>
              </a:rPr>
              <a:t>document.write</a:t>
            </a:r>
            <a:r>
              <a:rPr lang="en-US" altLang="zh-CN" sz="2000" dirty="0">
                <a:solidFill>
                  <a:srgbClr val="002060"/>
                </a:solidFill>
              </a:rPr>
              <a:t>(" "+j+"x"+</a:t>
            </a:r>
            <a:r>
              <a:rPr lang="en-US" altLang="zh-CN" sz="2000" dirty="0" err="1">
                <a:solidFill>
                  <a:srgbClr val="002060"/>
                </a:solidFill>
              </a:rPr>
              <a:t>i</a:t>
            </a:r>
            <a:r>
              <a:rPr lang="en-US" altLang="zh-CN" sz="2000" dirty="0">
                <a:solidFill>
                  <a:srgbClr val="002060"/>
                </a:solidFill>
              </a:rPr>
              <a:t>+"="+j*</a:t>
            </a:r>
            <a:r>
              <a:rPr lang="en-US" altLang="zh-CN" sz="2000" dirty="0" err="1">
                <a:solidFill>
                  <a:srgbClr val="002060"/>
                </a:solidFill>
              </a:rPr>
              <a:t>i</a:t>
            </a:r>
            <a:r>
              <a:rPr lang="en-US" altLang="zh-CN" sz="2000" dirty="0">
                <a:solidFill>
                  <a:srgbClr val="002060"/>
                </a:solidFill>
              </a:rPr>
              <a:t>+" </a:t>
            </a:r>
            <a:r>
              <a:rPr lang="en-US" altLang="zh-CN" sz="2000" dirty="0" smtClean="0">
                <a:solidFill>
                  <a:srgbClr val="002060"/>
                </a:solidFill>
              </a:rPr>
              <a:t>");  </a:t>
            </a:r>
            <a:r>
              <a:rPr lang="en-US" altLang="zh-CN" sz="2000" dirty="0" smtClean="0">
                <a:solidFill>
                  <a:srgbClr val="FF0000"/>
                </a:solidFill>
              </a:rPr>
              <a:t>// </a:t>
            </a:r>
            <a:r>
              <a:rPr lang="zh-CN" altLang="en-US" sz="2000" dirty="0" smtClean="0">
                <a:solidFill>
                  <a:srgbClr val="FF0000"/>
                </a:solidFill>
              </a:rPr>
              <a:t>输出一个乘法</a:t>
            </a:r>
            <a:r>
              <a:rPr lang="zh-CN" altLang="en-US" sz="2000" dirty="0" smtClean="0">
                <a:solidFill>
                  <a:srgbClr val="FF0000"/>
                </a:solidFill>
              </a:rPr>
              <a:t>式</a:t>
            </a:r>
            <a:endParaRPr lang="en-US" altLang="zh-CN" sz="2000" dirty="0">
              <a:solidFill>
                <a:srgbClr val="FF0000"/>
              </a:solidFill>
            </a:endParaRPr>
          </a:p>
          <a:p>
            <a:r>
              <a:rPr lang="en-US" altLang="zh-CN" sz="2000" dirty="0" smtClean="0">
                <a:solidFill>
                  <a:srgbClr val="002060"/>
                </a:solidFill>
              </a:rPr>
              <a:t>	}</a:t>
            </a:r>
            <a:endParaRPr lang="en-US" altLang="zh-CN" sz="2000" dirty="0">
              <a:solidFill>
                <a:srgbClr val="002060"/>
              </a:solidFill>
            </a:endParaRPr>
          </a:p>
          <a:p>
            <a:r>
              <a:rPr lang="en-US" altLang="zh-CN" sz="2000" dirty="0">
                <a:solidFill>
                  <a:srgbClr val="002060"/>
                </a:solidFill>
              </a:rPr>
              <a:t>	</a:t>
            </a:r>
            <a:r>
              <a:rPr lang="en-US" altLang="zh-CN" sz="2000" dirty="0" err="1">
                <a:solidFill>
                  <a:srgbClr val="002060"/>
                </a:solidFill>
              </a:rPr>
              <a:t>document.write</a:t>
            </a:r>
            <a:r>
              <a:rPr lang="en-US" altLang="zh-CN" sz="2000" dirty="0">
                <a:solidFill>
                  <a:srgbClr val="002060"/>
                </a:solidFill>
              </a:rPr>
              <a:t>("&lt;</a:t>
            </a:r>
            <a:r>
              <a:rPr lang="en-US" altLang="zh-CN" sz="2000" dirty="0" err="1">
                <a:solidFill>
                  <a:srgbClr val="002060"/>
                </a:solidFill>
              </a:rPr>
              <a:t>br</a:t>
            </a:r>
            <a:r>
              <a:rPr lang="en-US" altLang="zh-CN" sz="2000" dirty="0">
                <a:solidFill>
                  <a:srgbClr val="002060"/>
                </a:solidFill>
              </a:rPr>
              <a:t> </a:t>
            </a:r>
            <a:r>
              <a:rPr lang="en-US" altLang="zh-CN" sz="2000" dirty="0" smtClean="0">
                <a:solidFill>
                  <a:srgbClr val="002060"/>
                </a:solidFill>
              </a:rPr>
              <a:t>/&gt;");  </a:t>
            </a:r>
            <a:r>
              <a:rPr lang="en-US" altLang="zh-CN" sz="2000" dirty="0" smtClean="0">
                <a:solidFill>
                  <a:srgbClr val="FF0000"/>
                </a:solidFill>
              </a:rPr>
              <a:t>// </a:t>
            </a:r>
            <a:r>
              <a:rPr lang="zh-CN" altLang="en-US" sz="2000" dirty="0" smtClean="0">
                <a:solidFill>
                  <a:srgbClr val="FF0000"/>
                </a:solidFill>
              </a:rPr>
              <a:t>输出一个</a:t>
            </a:r>
            <a:r>
              <a:rPr lang="en-US" altLang="zh-CN" sz="2000" dirty="0" err="1" smtClean="0">
                <a:solidFill>
                  <a:srgbClr val="FF0000"/>
                </a:solidFill>
              </a:rPr>
              <a:t>br</a:t>
            </a:r>
            <a:r>
              <a:rPr lang="zh-CN" altLang="en-US" sz="2000" dirty="0" smtClean="0">
                <a:solidFill>
                  <a:srgbClr val="FF0000"/>
                </a:solidFill>
              </a:rPr>
              <a:t>标记</a:t>
            </a:r>
            <a:r>
              <a:rPr lang="en-US" altLang="zh-CN" sz="2000" dirty="0" smtClean="0">
                <a:solidFill>
                  <a:srgbClr val="FF0000"/>
                </a:solidFill>
              </a:rPr>
              <a:t>(</a:t>
            </a:r>
            <a:r>
              <a:rPr lang="zh-CN" altLang="en-US" sz="2000" dirty="0" smtClean="0">
                <a:solidFill>
                  <a:srgbClr val="FF0000"/>
                </a:solidFill>
              </a:rPr>
              <a:t>换行</a:t>
            </a:r>
            <a:r>
              <a:rPr lang="en-US" altLang="zh-CN" sz="2000" dirty="0" smtClean="0">
                <a:solidFill>
                  <a:srgbClr val="FF0000"/>
                </a:solidFill>
              </a:rPr>
              <a:t>)</a:t>
            </a:r>
            <a:endParaRPr lang="en-US" altLang="zh-CN" sz="2000" dirty="0">
              <a:solidFill>
                <a:srgbClr val="FF0000"/>
              </a:solidFill>
            </a:endParaRPr>
          </a:p>
          <a:p>
            <a:r>
              <a:rPr lang="en-US" altLang="zh-CN" sz="2000" dirty="0" smtClean="0">
                <a:solidFill>
                  <a:srgbClr val="002060"/>
                </a:solidFill>
              </a:rPr>
              <a:t>}</a:t>
            </a:r>
          </a:p>
        </p:txBody>
      </p:sp>
    </p:spTree>
    <p:extLst>
      <p:ext uri="{BB962C8B-B14F-4D97-AF65-F5344CB8AC3E}">
        <p14:creationId xmlns:p14="http://schemas.microsoft.com/office/powerpoint/2010/main" val="4056855761"/>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4"/>
          <p:cNvSpPr>
            <a:spLocks noGrp="1" noChangeArrowheads="1"/>
          </p:cNvSpPr>
          <p:nvPr>
            <p:ph type="sldNum" sz="quarter" idx="4294967295"/>
          </p:nvPr>
        </p:nvSpPr>
        <p:spPr>
          <a:xfrm>
            <a:off x="8172450" y="6237288"/>
            <a:ext cx="971550" cy="457200"/>
          </a:xfrm>
          <a:prstGeom prst="rect">
            <a:avLst/>
          </a:prstGeom>
        </p:spPr>
        <p:txBody>
          <a:bodyPr/>
          <a:lstStyle/>
          <a:p>
            <a:fld id="{B2015C42-6802-40E4-9F0F-B3D2DD38CDFE}" type="slidenum">
              <a:rPr lang="en-US" altLang="zh-CN"/>
              <a:pPr/>
              <a:t>76</a:t>
            </a:fld>
            <a:endParaRPr lang="en-US" altLang="zh-CN"/>
          </a:p>
        </p:txBody>
      </p:sp>
      <p:sp>
        <p:nvSpPr>
          <p:cNvPr id="1544194" name="Rectangle 2"/>
          <p:cNvSpPr>
            <a:spLocks noGrp="1" noChangeArrowheads="1"/>
          </p:cNvSpPr>
          <p:nvPr>
            <p:ph type="ctrTitle"/>
          </p:nvPr>
        </p:nvSpPr>
        <p:spPr>
          <a:xfrm>
            <a:off x="395288" y="3429000"/>
            <a:ext cx="3744912" cy="1655763"/>
          </a:xfrm>
        </p:spPr>
        <p:txBody>
          <a:bodyPr/>
          <a:lstStyle/>
          <a:p>
            <a:pPr algn="ctr"/>
            <a:r>
              <a:rPr lang="zh-CN" altLang="en-US" sz="4600"/>
              <a:t>今天暂且</a:t>
            </a:r>
            <a:r>
              <a:rPr lang="en-US" sz="4600"/>
              <a:t>到此</a:t>
            </a:r>
            <a:r>
              <a:rPr lang="zh-CN" altLang="en-US" sz="4600"/>
              <a:t/>
            </a:r>
            <a:br>
              <a:rPr lang="zh-CN" altLang="en-US" sz="4600"/>
            </a:br>
            <a:r>
              <a:rPr lang="en-US" sz="4600"/>
              <a:t>谢谢大家</a:t>
            </a:r>
            <a:endParaRPr lang="zh-CN" altLang="en-US" sz="4600"/>
          </a:p>
        </p:txBody>
      </p:sp>
      <p:sp>
        <p:nvSpPr>
          <p:cNvPr id="1544195" name="AutoShape 3" descr="cat"/>
          <p:cNvSpPr>
            <a:spLocks noChangeArrowheads="1"/>
          </p:cNvSpPr>
          <p:nvPr/>
        </p:nvSpPr>
        <p:spPr bwMode="auto">
          <a:xfrm>
            <a:off x="4500563" y="2852738"/>
            <a:ext cx="3097212" cy="2665412"/>
          </a:xfrm>
          <a:prstGeom prst="cloudCallout">
            <a:avLst>
              <a:gd name="adj1" fmla="val -77625"/>
              <a:gd name="adj2" fmla="val -51014"/>
            </a:avLst>
          </a:prstGeom>
          <a:blipFill dpi="0" rotWithShape="0">
            <a:blip r:embed="rId3"/>
            <a:srcRect/>
            <a:stretch>
              <a:fillRect/>
            </a:stretch>
          </a:blip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endParaRPr lang="zh-CN" altLang="zh-CN" b="0">
              <a:ea typeface="宋体" charset="-122"/>
            </a:endParaRPr>
          </a:p>
        </p:txBody>
      </p:sp>
      <p:sp>
        <p:nvSpPr>
          <p:cNvPr id="1544196" name="WordArt 4" descr="纸袋"/>
          <p:cNvSpPr>
            <a:spLocks noChangeArrowheads="1" noChangeShapeType="1" noTextEdit="1"/>
          </p:cNvSpPr>
          <p:nvPr/>
        </p:nvSpPr>
        <p:spPr bwMode="auto">
          <a:xfrm>
            <a:off x="3132138" y="1052513"/>
            <a:ext cx="5040312" cy="1296987"/>
          </a:xfrm>
          <a:prstGeom prst="rect">
            <a:avLst/>
          </a:prstGeom>
        </p:spPr>
        <p:txBody>
          <a:bodyPr wrap="none" fromWordArt="1">
            <a:prstTxWarp prst="textPlain">
              <a:avLst>
                <a:gd name="adj" fmla="val 50000"/>
              </a:avLst>
            </a:prstTxWarp>
          </a:bodyPr>
          <a:lstStyle/>
          <a:p>
            <a:r>
              <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下课了</a:t>
            </a:r>
            <a:r>
              <a:rPr lang="en-US" altLang="zh-CN"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a:t>
            </a:r>
            <a:endPar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endParaRPr>
          </a:p>
        </p:txBody>
      </p:sp>
      <p:pic>
        <p:nvPicPr>
          <p:cNvPr id="1544197" name="LONGER.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20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1544196"/>
                                        </p:tgtEl>
                                      </p:cBhvr>
                                      <p:by x="150000" y="150000"/>
                                    </p:animScale>
                                  </p:childTnLst>
                                </p:cTn>
                              </p:par>
                            </p:childTnLst>
                          </p:cTn>
                        </p:par>
                        <p:par>
                          <p:cTn id="7" fill="hold" nodeType="afterGroup">
                            <p:stCondLst>
                              <p:cond delay="4000"/>
                            </p:stCondLst>
                            <p:childTnLst>
                              <p:par>
                                <p:cTn id="8" presetID="1" presetClass="mediacall" presetSubtype="0" fill="hold" nodeType="afterEffect">
                                  <p:stCondLst>
                                    <p:cond delay="0"/>
                                  </p:stCondLst>
                                  <p:childTnLst>
                                    <p:cmd type="call" cmd="playFrom(0.0)">
                                      <p:cBhvr>
                                        <p:cTn id="9" dur="187582" fill="hold"/>
                                        <p:tgtEl>
                                          <p:spTgt spid="1544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1544197"/>
                </p:tgtEl>
              </p:cMediaNode>
            </p:audio>
          </p:childTnLst>
        </p:cTn>
      </p:par>
    </p:tnLst>
    <p:bldLst>
      <p:bldP spid="154419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282" name="Rectangle 2"/>
          <p:cNvSpPr>
            <a:spLocks noGrp="1" noChangeArrowheads="1"/>
          </p:cNvSpPr>
          <p:nvPr>
            <p:ph type="title"/>
          </p:nvPr>
        </p:nvSpPr>
        <p:spPr>
          <a:xfrm>
            <a:off x="1476375" y="71438"/>
            <a:ext cx="5722938" cy="836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61283" name="Rectangle 3"/>
          <p:cNvSpPr>
            <a:spLocks noGrp="1" noChangeArrowheads="1"/>
          </p:cNvSpPr>
          <p:nvPr>
            <p:ph type="body" sz="half" idx="1"/>
          </p:nvPr>
        </p:nvSpPr>
        <p:spPr>
          <a:xfrm>
            <a:off x="0" y="1268413"/>
            <a:ext cx="8893175" cy="453707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pPr>
            <a:r>
              <a:rPr lang="zh-CN" altLang="en-US" sz="2500" b="1" dirty="0">
                <a:solidFill>
                  <a:srgbClr val="FF0000"/>
                </a:solidFill>
                <a:latin typeface="华文楷体" pitchFamily="2" charset="-122"/>
                <a:ea typeface="华文楷体" pitchFamily="2" charset="-122"/>
              </a:rPr>
              <a:t>计算机程序</a:t>
            </a:r>
            <a:r>
              <a:rPr lang="zh-CN" altLang="en-US" sz="2500" b="1" dirty="0">
                <a:latin typeface="华文楷体" pitchFamily="2" charset="-122"/>
                <a:ea typeface="华文楷体" pitchFamily="2" charset="-122"/>
              </a:rPr>
              <a:t>是指人们为了完成某一特定任务而编制的一系列的机器指令序列。 </a:t>
            </a:r>
          </a:p>
          <a:p>
            <a:pPr>
              <a:lnSpc>
                <a:spcPct val="120000"/>
              </a:lnSpc>
            </a:pPr>
            <a:r>
              <a:rPr lang="zh-CN" altLang="en-US" sz="2500" b="1" dirty="0">
                <a:solidFill>
                  <a:srgbClr val="FF0000"/>
                </a:solidFill>
                <a:latin typeface="华文楷体" pitchFamily="2" charset="-122"/>
                <a:ea typeface="华文楷体" pitchFamily="2" charset="-122"/>
              </a:rPr>
              <a:t>数据</a:t>
            </a:r>
            <a:r>
              <a:rPr lang="zh-CN" altLang="en-US" sz="2500" b="1" dirty="0">
                <a:latin typeface="华文楷体" pitchFamily="2" charset="-122"/>
                <a:ea typeface="华文楷体" pitchFamily="2" charset="-122"/>
              </a:rPr>
              <a:t>是指所有能输入到计算机并被计算机程序处理的符号的介质的总称，是用于输入计算机进行处理，具有一定意义的数字、字母、符号和模拟量等的通称。 </a:t>
            </a:r>
          </a:p>
          <a:p>
            <a:pPr>
              <a:lnSpc>
                <a:spcPct val="120000"/>
              </a:lnSpc>
            </a:pPr>
            <a:r>
              <a:rPr lang="zh-CN" altLang="en-US" sz="2500" b="1" dirty="0">
                <a:solidFill>
                  <a:srgbClr val="FF0000"/>
                </a:solidFill>
                <a:latin typeface="华文楷体" pitchFamily="2" charset="-122"/>
                <a:ea typeface="华文楷体" pitchFamily="2" charset="-122"/>
              </a:rPr>
              <a:t>文档</a:t>
            </a:r>
            <a:r>
              <a:rPr lang="zh-CN" altLang="en-US" sz="2500" b="1" dirty="0">
                <a:latin typeface="华文楷体" pitchFamily="2" charset="-122"/>
                <a:ea typeface="华文楷体" pitchFamily="2" charset="-122"/>
              </a:rPr>
              <a:t>是软件的重要组成部分。是指用来描述程序的内容、组成、设计、功能规格、开发情况测试结果及使用方法等</a:t>
            </a:r>
            <a:r>
              <a:rPr lang="zh-CN" altLang="en-US" sz="2500" b="1" dirty="0" smtClean="0">
                <a:latin typeface="华文楷体" pitchFamily="2" charset="-122"/>
                <a:ea typeface="华文楷体" pitchFamily="2" charset="-122"/>
              </a:rPr>
              <a:t>。</a:t>
            </a:r>
            <a:endParaRPr lang="zh-CN" altLang="en-US" sz="2500" b="1" dirty="0">
              <a:latin typeface="华文楷体" pitchFamily="2" charset="-122"/>
              <a:ea typeface="华文楷体" pitchFamily="2" charset="-122"/>
            </a:endParaRPr>
          </a:p>
        </p:txBody>
      </p:sp>
    </p:spTree>
    <p:extLst>
      <p:ext uri="{BB962C8B-B14F-4D97-AF65-F5344CB8AC3E}">
        <p14:creationId xmlns:p14="http://schemas.microsoft.com/office/powerpoint/2010/main" val="4241228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61283">
                                            <p:txEl>
                                              <p:pRg st="0" end="0"/>
                                            </p:txEl>
                                          </p:spTgt>
                                        </p:tgtEl>
                                        <p:attrNameLst>
                                          <p:attrName>style.visibility</p:attrName>
                                        </p:attrNameLst>
                                      </p:cBhvr>
                                      <p:to>
                                        <p:strVal val="visible"/>
                                      </p:to>
                                    </p:set>
                                    <p:anim calcmode="lin" valueType="num">
                                      <p:cBhvr additive="base">
                                        <p:cTn id="7" dur="500" fill="hold"/>
                                        <p:tgtEl>
                                          <p:spTgt spid="1761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128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761283">
                                            <p:txEl>
                                              <p:pRg st="1" end="1"/>
                                            </p:txEl>
                                          </p:spTgt>
                                        </p:tgtEl>
                                        <p:attrNameLst>
                                          <p:attrName>style.visibility</p:attrName>
                                        </p:attrNameLst>
                                      </p:cBhvr>
                                      <p:to>
                                        <p:strVal val="visible"/>
                                      </p:to>
                                    </p:set>
                                    <p:anim calcmode="lin" valueType="num">
                                      <p:cBhvr additive="base">
                                        <p:cTn id="12" dur="500" fill="hold"/>
                                        <p:tgtEl>
                                          <p:spTgt spid="176128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6128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761283">
                                            <p:txEl>
                                              <p:pRg st="2" end="2"/>
                                            </p:txEl>
                                          </p:spTgt>
                                        </p:tgtEl>
                                        <p:attrNameLst>
                                          <p:attrName>style.visibility</p:attrName>
                                        </p:attrNameLst>
                                      </p:cBhvr>
                                      <p:to>
                                        <p:strVal val="visible"/>
                                      </p:to>
                                    </p:set>
                                    <p:anim calcmode="lin" valueType="num">
                                      <p:cBhvr additive="base">
                                        <p:cTn id="17" dur="500" fill="hold"/>
                                        <p:tgtEl>
                                          <p:spTgt spid="17612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612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28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2306" name="Rectangle 2"/>
          <p:cNvSpPr>
            <a:spLocks noGrp="1" noChangeArrowheads="1"/>
          </p:cNvSpPr>
          <p:nvPr>
            <p:ph type="title"/>
          </p:nvPr>
        </p:nvSpPr>
        <p:spPr>
          <a:xfrm>
            <a:off x="1476375" y="71438"/>
            <a:ext cx="5722938" cy="8366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14:hiddenFill>
            </a:ext>
          </a:extLst>
        </p:spPr>
        <p:txBody>
          <a:bodyPr lIns="92075" tIns="46038" rIns="92075" bIns="46038" anchor="ctr"/>
          <a:lstStyle/>
          <a:p>
            <a:r>
              <a:rPr lang="zh-CN" altLang="en-US" sz="3600" b="0">
                <a:latin typeface="华文琥珀" pitchFamily="2" charset="-122"/>
              </a:rPr>
              <a:t>什么是软件</a:t>
            </a:r>
            <a:r>
              <a:rPr lang="en-US" altLang="zh-CN" sz="2000" b="0">
                <a:effectLst>
                  <a:outerShdw blurRad="38100" dist="38100" dir="2700000" algn="tl">
                    <a:srgbClr val="C0C0C0"/>
                  </a:outerShdw>
                </a:effectLst>
                <a:latin typeface="Arial"/>
              </a:rPr>
              <a:t>——</a:t>
            </a:r>
            <a:r>
              <a:rPr lang="zh-CN" altLang="en-US" sz="2400" b="0">
                <a:effectLst>
                  <a:outerShdw blurRad="38100" dist="38100" dir="2700000" algn="tl">
                    <a:srgbClr val="C0C0C0"/>
                  </a:outerShdw>
                </a:effectLst>
                <a:latin typeface="华文琥珀" pitchFamily="2" charset="-122"/>
              </a:rPr>
              <a:t>概述</a:t>
            </a:r>
          </a:p>
        </p:txBody>
      </p:sp>
      <p:sp>
        <p:nvSpPr>
          <p:cNvPr id="1762307" name="Rectangle 3"/>
          <p:cNvSpPr>
            <a:spLocks noGrp="1" noChangeArrowheads="1"/>
          </p:cNvSpPr>
          <p:nvPr>
            <p:ph type="body" sz="half" idx="1"/>
          </p:nvPr>
        </p:nvSpPr>
        <p:spPr>
          <a:xfrm>
            <a:off x="468313" y="980729"/>
            <a:ext cx="8135937" cy="475332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a:lnSpc>
                <a:spcPct val="120000"/>
              </a:lnSpc>
            </a:pPr>
            <a:r>
              <a:rPr lang="zh-CN" altLang="en-US" sz="2600" b="1" dirty="0" smtClean="0">
                <a:solidFill>
                  <a:srgbClr val="FF0000"/>
                </a:solidFill>
              </a:rPr>
              <a:t>软件系统包括系统软件</a:t>
            </a:r>
            <a:r>
              <a:rPr lang="zh-CN" altLang="en-US" sz="2600" b="1" dirty="0">
                <a:solidFill>
                  <a:srgbClr val="FF0000"/>
                </a:solidFill>
              </a:rPr>
              <a:t>和应用软件两</a:t>
            </a:r>
            <a:r>
              <a:rPr lang="zh-CN" altLang="en-US" sz="2600" b="1" dirty="0" smtClean="0">
                <a:solidFill>
                  <a:srgbClr val="FF0000"/>
                </a:solidFill>
              </a:rPr>
              <a:t>大部分。</a:t>
            </a:r>
            <a:endParaRPr lang="zh-CN" altLang="en-US" sz="2600" b="1" dirty="0">
              <a:solidFill>
                <a:srgbClr val="FF0000"/>
              </a:solidFill>
            </a:endParaRPr>
          </a:p>
          <a:p>
            <a:pPr lvl="1">
              <a:lnSpc>
                <a:spcPct val="120000"/>
              </a:lnSpc>
            </a:pPr>
            <a:r>
              <a:rPr lang="zh-CN" altLang="en-US" sz="2400" b="1" dirty="0" smtClean="0">
                <a:latin typeface="楷体_GB2312" pitchFamily="49" charset="-122"/>
              </a:rPr>
              <a:t>系统软件：管理计算机本身工作过程的软件</a:t>
            </a:r>
            <a:endParaRPr lang="zh-CN" altLang="en-US" sz="2400" b="1" dirty="0">
              <a:latin typeface="楷体_GB2312" pitchFamily="49" charset="-122"/>
            </a:endParaRPr>
          </a:p>
          <a:p>
            <a:pPr lvl="2">
              <a:lnSpc>
                <a:spcPct val="120000"/>
              </a:lnSpc>
            </a:pPr>
            <a:r>
              <a:rPr lang="zh-CN" altLang="en-US" b="1" dirty="0">
                <a:latin typeface="楷体_GB2312" pitchFamily="49" charset="-122"/>
              </a:rPr>
              <a:t>操作系统（</a:t>
            </a:r>
            <a:r>
              <a:rPr lang="en-US" altLang="zh-CN" b="1" dirty="0">
                <a:latin typeface="楷体_GB2312" pitchFamily="49" charset="-122"/>
              </a:rPr>
              <a:t>0S</a:t>
            </a:r>
            <a:r>
              <a:rPr lang="zh-CN" altLang="en-US" b="1" dirty="0" smtClean="0">
                <a:latin typeface="楷体_GB2312" pitchFamily="49" charset="-122"/>
              </a:rPr>
              <a:t>）：管理计算机软硬件资源</a:t>
            </a:r>
            <a:endParaRPr lang="zh-CN" altLang="en-US" b="1" dirty="0">
              <a:latin typeface="楷体_GB2312" pitchFamily="49" charset="-122"/>
            </a:endParaRPr>
          </a:p>
          <a:p>
            <a:pPr lvl="2">
              <a:lnSpc>
                <a:spcPct val="120000"/>
              </a:lnSpc>
            </a:pPr>
            <a:r>
              <a:rPr lang="zh-CN" altLang="en-US" b="1" dirty="0" smtClean="0">
                <a:latin typeface="楷体_GB2312" pitchFamily="49" charset="-122"/>
              </a:rPr>
              <a:t>语言处理程序：将汇编语言和高级语言编写的程序翻译为机器语言程序</a:t>
            </a:r>
            <a:endParaRPr lang="zh-CN" altLang="en-US" b="1" dirty="0">
              <a:latin typeface="楷体_GB2312" pitchFamily="49" charset="-122"/>
            </a:endParaRPr>
          </a:p>
          <a:p>
            <a:pPr lvl="2">
              <a:lnSpc>
                <a:spcPct val="120000"/>
              </a:lnSpc>
            </a:pPr>
            <a:r>
              <a:rPr lang="zh-CN" altLang="en-US" b="1" dirty="0">
                <a:latin typeface="楷体_GB2312" pitchFamily="49" charset="-122"/>
              </a:rPr>
              <a:t>支持</a:t>
            </a:r>
            <a:r>
              <a:rPr lang="zh-CN" altLang="en-US" b="1" dirty="0" smtClean="0">
                <a:latin typeface="楷体_GB2312" pitchFamily="49" charset="-122"/>
              </a:rPr>
              <a:t>软件：编辑、诊断、调度、数据库管理程序等</a:t>
            </a:r>
            <a:endParaRPr lang="zh-CN" altLang="en-US" b="1" dirty="0">
              <a:latin typeface="楷体_GB2312" pitchFamily="49" charset="-122"/>
            </a:endParaRPr>
          </a:p>
          <a:p>
            <a:pPr lvl="1">
              <a:lnSpc>
                <a:spcPct val="120000"/>
              </a:lnSpc>
            </a:pPr>
            <a:r>
              <a:rPr lang="zh-CN" altLang="en-US" sz="2400" b="1" dirty="0" smtClean="0">
                <a:latin typeface="楷体_GB2312" pitchFamily="49" charset="-122"/>
              </a:rPr>
              <a:t>应用软件：解决各类应用问题的软件</a:t>
            </a:r>
            <a:endParaRPr lang="zh-CN" altLang="en-US" sz="2400" b="1" dirty="0">
              <a:latin typeface="楷体_GB2312" pitchFamily="49" charset="-122"/>
            </a:endParaRPr>
          </a:p>
          <a:p>
            <a:pPr lvl="2">
              <a:lnSpc>
                <a:spcPct val="120000"/>
              </a:lnSpc>
            </a:pPr>
            <a:r>
              <a:rPr lang="zh-CN" altLang="en-US" b="1" dirty="0">
                <a:latin typeface="楷体_GB2312" pitchFamily="49" charset="-122"/>
              </a:rPr>
              <a:t>专用</a:t>
            </a:r>
            <a:r>
              <a:rPr lang="zh-CN" altLang="en-US" b="1" dirty="0" smtClean="0">
                <a:latin typeface="楷体_GB2312" pitchFamily="49" charset="-122"/>
              </a:rPr>
              <a:t>软件：面向特定单位或行业</a:t>
            </a:r>
            <a:endParaRPr lang="zh-CN" altLang="en-US" b="1" dirty="0">
              <a:latin typeface="楷体_GB2312" pitchFamily="49" charset="-122"/>
            </a:endParaRPr>
          </a:p>
          <a:p>
            <a:pPr lvl="2">
              <a:lnSpc>
                <a:spcPct val="120000"/>
              </a:lnSpc>
            </a:pPr>
            <a:r>
              <a:rPr lang="zh-CN" altLang="en-US" b="1" dirty="0">
                <a:latin typeface="楷体_GB2312" pitchFamily="49" charset="-122"/>
              </a:rPr>
              <a:t>通用</a:t>
            </a:r>
            <a:r>
              <a:rPr lang="zh-CN" altLang="en-US" b="1" dirty="0" smtClean="0">
                <a:latin typeface="楷体_GB2312" pitchFamily="49" charset="-122"/>
              </a:rPr>
              <a:t>软件：面向大众</a:t>
            </a:r>
            <a:endParaRPr lang="zh-CN" altLang="en-US" b="1" dirty="0">
              <a:latin typeface="楷体_GB2312" pitchFamily="49" charset="-122"/>
            </a:endParaRPr>
          </a:p>
        </p:txBody>
      </p:sp>
    </p:spTree>
    <p:extLst>
      <p:ext uri="{BB962C8B-B14F-4D97-AF65-F5344CB8AC3E}">
        <p14:creationId xmlns:p14="http://schemas.microsoft.com/office/powerpoint/2010/main" val="13516821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62307">
                                            <p:txEl>
                                              <p:pRg st="0" end="0"/>
                                            </p:txEl>
                                          </p:spTgt>
                                        </p:tgtEl>
                                        <p:attrNameLst>
                                          <p:attrName>style.visibility</p:attrName>
                                        </p:attrNameLst>
                                      </p:cBhvr>
                                      <p:to>
                                        <p:strVal val="visible"/>
                                      </p:to>
                                    </p:set>
                                    <p:anim calcmode="lin" valueType="num">
                                      <p:cBhvr additive="base">
                                        <p:cTn id="7" dur="500" fill="hold"/>
                                        <p:tgtEl>
                                          <p:spTgt spid="17623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23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762307">
                                            <p:txEl>
                                              <p:pRg st="1" end="1"/>
                                            </p:txEl>
                                          </p:spTgt>
                                        </p:tgtEl>
                                        <p:attrNameLst>
                                          <p:attrName>style.visibility</p:attrName>
                                        </p:attrNameLst>
                                      </p:cBhvr>
                                      <p:to>
                                        <p:strVal val="visible"/>
                                      </p:to>
                                    </p:set>
                                    <p:anim calcmode="lin" valueType="num">
                                      <p:cBhvr additive="base">
                                        <p:cTn id="12" dur="500" fill="hold"/>
                                        <p:tgtEl>
                                          <p:spTgt spid="176230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6230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762307">
                                            <p:txEl>
                                              <p:pRg st="2" end="2"/>
                                            </p:txEl>
                                          </p:spTgt>
                                        </p:tgtEl>
                                        <p:attrNameLst>
                                          <p:attrName>style.visibility</p:attrName>
                                        </p:attrNameLst>
                                      </p:cBhvr>
                                      <p:to>
                                        <p:strVal val="visible"/>
                                      </p:to>
                                    </p:set>
                                    <p:anim calcmode="lin" valueType="num">
                                      <p:cBhvr additive="base">
                                        <p:cTn id="17" dur="500" fill="hold"/>
                                        <p:tgtEl>
                                          <p:spTgt spid="176230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6230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762307">
                                            <p:txEl>
                                              <p:pRg st="3" end="3"/>
                                            </p:txEl>
                                          </p:spTgt>
                                        </p:tgtEl>
                                        <p:attrNameLst>
                                          <p:attrName>style.visibility</p:attrName>
                                        </p:attrNameLst>
                                      </p:cBhvr>
                                      <p:to>
                                        <p:strVal val="visible"/>
                                      </p:to>
                                    </p:set>
                                    <p:anim calcmode="lin" valueType="num">
                                      <p:cBhvr additive="base">
                                        <p:cTn id="22" dur="500" fill="hold"/>
                                        <p:tgtEl>
                                          <p:spTgt spid="176230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6230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762307">
                                            <p:txEl>
                                              <p:pRg st="4" end="4"/>
                                            </p:txEl>
                                          </p:spTgt>
                                        </p:tgtEl>
                                        <p:attrNameLst>
                                          <p:attrName>style.visibility</p:attrName>
                                        </p:attrNameLst>
                                      </p:cBhvr>
                                      <p:to>
                                        <p:strVal val="visible"/>
                                      </p:to>
                                    </p:set>
                                    <p:anim calcmode="lin" valueType="num">
                                      <p:cBhvr additive="base">
                                        <p:cTn id="27" dur="500" fill="hold"/>
                                        <p:tgtEl>
                                          <p:spTgt spid="176230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6230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1762307">
                                            <p:txEl>
                                              <p:pRg st="5" end="5"/>
                                            </p:txEl>
                                          </p:spTgt>
                                        </p:tgtEl>
                                        <p:attrNameLst>
                                          <p:attrName>style.visibility</p:attrName>
                                        </p:attrNameLst>
                                      </p:cBhvr>
                                      <p:to>
                                        <p:strVal val="visible"/>
                                      </p:to>
                                    </p:set>
                                    <p:anim calcmode="lin" valueType="num">
                                      <p:cBhvr additive="base">
                                        <p:cTn id="32" dur="500" fill="hold"/>
                                        <p:tgtEl>
                                          <p:spTgt spid="176230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6230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1762307">
                                            <p:txEl>
                                              <p:pRg st="6" end="6"/>
                                            </p:txEl>
                                          </p:spTgt>
                                        </p:tgtEl>
                                        <p:attrNameLst>
                                          <p:attrName>style.visibility</p:attrName>
                                        </p:attrNameLst>
                                      </p:cBhvr>
                                      <p:to>
                                        <p:strVal val="visible"/>
                                      </p:to>
                                    </p:set>
                                    <p:anim calcmode="lin" valueType="num">
                                      <p:cBhvr additive="base">
                                        <p:cTn id="37" dur="500" fill="hold"/>
                                        <p:tgtEl>
                                          <p:spTgt spid="176230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6230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762307">
                                            <p:txEl>
                                              <p:pRg st="7" end="7"/>
                                            </p:txEl>
                                          </p:spTgt>
                                        </p:tgtEl>
                                        <p:attrNameLst>
                                          <p:attrName>style.visibility</p:attrName>
                                        </p:attrNameLst>
                                      </p:cBhvr>
                                      <p:to>
                                        <p:strVal val="visible"/>
                                      </p:to>
                                    </p:set>
                                    <p:anim calcmode="lin" valueType="num">
                                      <p:cBhvr additive="base">
                                        <p:cTn id="42" dur="500" fill="hold"/>
                                        <p:tgtEl>
                                          <p:spTgt spid="1762307">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7623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30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ppt/theme/themeOverride2.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1543</TotalTime>
  <Words>5563</Words>
  <Application>Microsoft Office PowerPoint</Application>
  <PresentationFormat>全屏显示(4:3)</PresentationFormat>
  <Paragraphs>638</Paragraphs>
  <Slides>76</Slides>
  <Notes>1</Notes>
  <HiddenSlides>0</HiddenSlides>
  <MMClips>1</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76</vt:i4>
      </vt:variant>
    </vt:vector>
  </HeadingPairs>
  <TitlesOfParts>
    <vt:vector size="78" baseType="lpstr">
      <vt:lpstr>计算机基础</vt:lpstr>
      <vt:lpstr>剪辑</vt:lpstr>
      <vt:lpstr>PowerPoint 演示文稿</vt:lpstr>
      <vt:lpstr>PowerPoint 演示文稿</vt:lpstr>
      <vt:lpstr>导引关键字 </vt:lpstr>
      <vt:lpstr>PowerPoint 演示文稿</vt:lpstr>
      <vt:lpstr>什么是软件——概述</vt:lpstr>
      <vt:lpstr>什么是软件——概述</vt:lpstr>
      <vt:lpstr>什么是软件——概述</vt:lpstr>
      <vt:lpstr>什么是软件——概述</vt:lpstr>
      <vt:lpstr>什么是软件——概述</vt:lpstr>
      <vt:lpstr>什么是软件——概述</vt:lpstr>
      <vt:lpstr>什么是软件——系统软件</vt:lpstr>
      <vt:lpstr>什么是软件——系统软件</vt:lpstr>
      <vt:lpstr>什么是软件——系统软件</vt:lpstr>
      <vt:lpstr>PowerPoint 演示文稿</vt:lpstr>
      <vt:lpstr>什么是操作系统——概述</vt:lpstr>
      <vt:lpstr>什么是操作系统——概述</vt:lpstr>
      <vt:lpstr>什么是操作系统——概述</vt:lpstr>
      <vt:lpstr>什么是操作系统——接口</vt:lpstr>
      <vt:lpstr>什么是操作系统——历史</vt:lpstr>
      <vt:lpstr>什么是操作系统——历史</vt:lpstr>
      <vt:lpstr>什么是操作系统——类型</vt:lpstr>
      <vt:lpstr>操作系统的组成 —概述</vt:lpstr>
      <vt:lpstr>操作系统的载入—步骤</vt:lpstr>
      <vt:lpstr>操作系统的载入—概念</vt:lpstr>
      <vt:lpstr>操作系统的载入—概念</vt:lpstr>
      <vt:lpstr>操作系统的载入—概述</vt:lpstr>
      <vt:lpstr>操作系统的功能---概述</vt:lpstr>
      <vt:lpstr>操作系统的功能---概述</vt:lpstr>
      <vt:lpstr>操作系统的功能---概述</vt:lpstr>
      <vt:lpstr>操作系统的功能---文件系统概述</vt:lpstr>
      <vt:lpstr>操作系统的功能---文件系统概述</vt:lpstr>
      <vt:lpstr>操作系统的功能---文件系统概述</vt:lpstr>
      <vt:lpstr>操作系统的功能---文件系统概述</vt:lpstr>
      <vt:lpstr>操作系统的功能---文件系统概述</vt:lpstr>
      <vt:lpstr>操作系统的功能---文件系统概述</vt:lpstr>
      <vt:lpstr>操作系统的功能---文件系统概述</vt:lpstr>
      <vt:lpstr>操作系统的功能---文件系统概述</vt:lpstr>
      <vt:lpstr>操作系统的功能---文件系统概述   </vt:lpstr>
      <vt:lpstr>常见操作系统</vt:lpstr>
      <vt:lpstr>常见操作系统</vt:lpstr>
      <vt:lpstr>常见操作系统-----DOS操作系统</vt:lpstr>
      <vt:lpstr>常见操作系统-----DOS操作系统</vt:lpstr>
      <vt:lpstr>常见操作系统—Windows 操作系统概述</vt:lpstr>
      <vt:lpstr>PowerPoint 演示文稿</vt:lpstr>
      <vt:lpstr>程序设计语言—概述</vt:lpstr>
      <vt:lpstr>程序设计语言—概述</vt:lpstr>
      <vt:lpstr>程序设计语言—发展</vt:lpstr>
      <vt:lpstr>程序设计语言—发展</vt:lpstr>
      <vt:lpstr>程序设计语言—发展</vt:lpstr>
      <vt:lpstr>程序设计语言—发展</vt:lpstr>
      <vt:lpstr>程序设计语言—语言处理程序</vt:lpstr>
      <vt:lpstr>程序设计语言—语言处理程序</vt:lpstr>
      <vt:lpstr>程序设计语言——术语</vt:lpstr>
      <vt:lpstr>程序设计语言——开发程序</vt:lpstr>
      <vt:lpstr>程序设计语言——组成</vt:lpstr>
      <vt:lpstr>程序设计语言——组成</vt:lpstr>
      <vt:lpstr>程序设计语言——组成</vt:lpstr>
      <vt:lpstr>程序设计语言——组成</vt:lpstr>
      <vt:lpstr>程序设计语言——组成</vt:lpstr>
      <vt:lpstr>PowerPoint 演示文稿</vt:lpstr>
      <vt:lpstr>什么是算法——概述</vt:lpstr>
      <vt:lpstr>什么是算法——要素</vt:lpstr>
      <vt:lpstr>什么是算法——性质</vt:lpstr>
      <vt:lpstr>什么是算法——描述方法</vt:lpstr>
      <vt:lpstr>什么是算法——算法语句</vt:lpstr>
      <vt:lpstr>PowerPoint 演示文稿</vt:lpstr>
      <vt:lpstr>如何编制计算机程序——步骤</vt:lpstr>
      <vt:lpstr>程序设计方法——语言类型</vt:lpstr>
      <vt:lpstr>程序设计方法——语言类型</vt:lpstr>
      <vt:lpstr>程序设计方法——语言类型</vt:lpstr>
      <vt:lpstr>程序设计方法——语言类型</vt:lpstr>
      <vt:lpstr>程序设计方法——方法</vt:lpstr>
      <vt:lpstr>程序设计方法——方法</vt:lpstr>
      <vt:lpstr>程序设计方法——方法</vt:lpstr>
      <vt:lpstr>程序设计实例</vt:lpstr>
      <vt:lpstr>今天暂且到此 谢谢大家</vt:lpstr>
    </vt:vector>
  </TitlesOfParts>
  <Company>杭州电子科技大学计算机学院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leo</cp:lastModifiedBy>
  <cp:revision>126</cp:revision>
  <dcterms:created xsi:type="dcterms:W3CDTF">2012-05-19T09:02:08Z</dcterms:created>
  <dcterms:modified xsi:type="dcterms:W3CDTF">2016-05-27T06:48:04Z</dcterms:modified>
</cp:coreProperties>
</file>